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6"/>
  </p:notesMasterIdLst>
  <p:sldIdLst>
    <p:sldId id="256" r:id="rId5"/>
    <p:sldId id="4095" r:id="rId6"/>
    <p:sldId id="4096" r:id="rId7"/>
    <p:sldId id="4097" r:id="rId8"/>
    <p:sldId id="4098" r:id="rId9"/>
    <p:sldId id="4099" r:id="rId10"/>
    <p:sldId id="4100" r:id="rId11"/>
    <p:sldId id="346" r:id="rId12"/>
    <p:sldId id="4101" r:id="rId13"/>
    <p:sldId id="4102" r:id="rId14"/>
    <p:sldId id="4103" r:id="rId15"/>
    <p:sldId id="4104" r:id="rId16"/>
    <p:sldId id="377" r:id="rId17"/>
    <p:sldId id="379" r:id="rId18"/>
    <p:sldId id="382" r:id="rId19"/>
    <p:sldId id="4092" r:id="rId20"/>
    <p:sldId id="4094" r:id="rId21"/>
    <p:sldId id="4093" r:id="rId22"/>
    <p:sldId id="376" r:id="rId23"/>
    <p:sldId id="342" r:id="rId24"/>
    <p:sldId id="365" r:id="rId25"/>
    <p:sldId id="366" r:id="rId26"/>
    <p:sldId id="347" r:id="rId27"/>
    <p:sldId id="362" r:id="rId28"/>
    <p:sldId id="4090" r:id="rId29"/>
    <p:sldId id="352" r:id="rId30"/>
    <p:sldId id="363" r:id="rId31"/>
    <p:sldId id="4091" r:id="rId32"/>
    <p:sldId id="348" r:id="rId33"/>
    <p:sldId id="356" r:id="rId34"/>
    <p:sldId id="343" r:id="rId35"/>
    <p:sldId id="337" r:id="rId36"/>
    <p:sldId id="364" r:id="rId37"/>
    <p:sldId id="330" r:id="rId38"/>
    <p:sldId id="331" r:id="rId39"/>
    <p:sldId id="341" r:id="rId40"/>
    <p:sldId id="353" r:id="rId41"/>
    <p:sldId id="367" r:id="rId42"/>
    <p:sldId id="354" r:id="rId43"/>
    <p:sldId id="375" r:id="rId44"/>
    <p:sldId id="32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67AE4B-DAAD-3C24-FE1C-2213E894485D}" name="Clella Newcomb" initials="CN" userId="Clella Newcomb" providerId="None"/>
  <p188:author id="{72351557-DBBD-36C7-7968-2B0A6B4EC872}" name="Kari Bruns" initials="KB" userId="S::kbruns@berrydunn.com::4c543f43-bd1a-409b-9d23-cb38c0388da3" providerId="AD"/>
  <p188:author id="{36E0388F-9F92-41B5-F1BB-B41E2045A000}" name="Annemarie Hull" initials="AH" userId="S::AnnemarieH@sandata.com::5a71a261-9577-4628-a4b7-17df1aab1aa7" providerId="AD"/>
  <p188:author id="{0F03AAE1-8779-4F70-2E99-8EDE77CEDF72}" name="Debra DeFilippo" initials="DD" userId="S::Debrad@sandata.com::f6658583-8409-4a0c-aa51-d329dd8754f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aitlin Phillips" initials="CP" lastIdx="7" clrIdx="6">
    <p:extLst>
      <p:ext uri="{19B8F6BF-5375-455C-9EA6-DF929625EA0E}">
        <p15:presenceInfo xmlns:p15="http://schemas.microsoft.com/office/powerpoint/2012/main" userId="S-1-5-21-1417001333-2111687655-725345543-29373" providerId="AD"/>
      </p:ext>
    </p:extLst>
  </p:cmAuthor>
  <p:cmAuthor id="1" name="Clella Newcomb" initials="CN" lastIdx="10" clrIdx="0">
    <p:extLst>
      <p:ext uri="{19B8F6BF-5375-455C-9EA6-DF929625EA0E}">
        <p15:presenceInfo xmlns:p15="http://schemas.microsoft.com/office/powerpoint/2012/main" userId="Clella Newcomb" providerId="None"/>
      </p:ext>
    </p:extLst>
  </p:cmAuthor>
  <p:cmAuthor id="2" name="Angel Newsom" initials="AN" lastIdx="12" clrIdx="1">
    <p:extLst>
      <p:ext uri="{19B8F6BF-5375-455C-9EA6-DF929625EA0E}">
        <p15:presenceInfo xmlns:p15="http://schemas.microsoft.com/office/powerpoint/2012/main" userId="S::AngelN@sandata.com::fdeb0ec5-bd46-48c5-845c-240ef1735dab" providerId="AD"/>
      </p:ext>
    </p:extLst>
  </p:cmAuthor>
  <p:cmAuthor id="3" name="Amanda Scanlan" initials="AS" lastIdx="79" clrIdx="2">
    <p:extLst>
      <p:ext uri="{19B8F6BF-5375-455C-9EA6-DF929625EA0E}">
        <p15:presenceInfo xmlns:p15="http://schemas.microsoft.com/office/powerpoint/2012/main" userId="S::amandas@sandata.com::822ee891-821c-4696-bec9-f81c2d031f52" providerId="AD"/>
      </p:ext>
    </p:extLst>
  </p:cmAuthor>
  <p:cmAuthor id="4" name="Clella Newcomb" initials="CN [2]" lastIdx="22" clrIdx="3">
    <p:extLst>
      <p:ext uri="{19B8F6BF-5375-455C-9EA6-DF929625EA0E}">
        <p15:presenceInfo xmlns:p15="http://schemas.microsoft.com/office/powerpoint/2012/main" userId="S::clellan@sandata.com::0871ec00-66e2-46c8-abb8-e23ce6ff17c7" providerId="AD"/>
      </p:ext>
    </p:extLst>
  </p:cmAuthor>
  <p:cmAuthor id="5" name="Kari Bruns" initials="KB" lastIdx="16" clrIdx="4">
    <p:extLst>
      <p:ext uri="{19B8F6BF-5375-455C-9EA6-DF929625EA0E}">
        <p15:presenceInfo xmlns:p15="http://schemas.microsoft.com/office/powerpoint/2012/main" userId="S-1-5-21-1417001333-2111687655-725345543-30695" providerId="AD"/>
      </p:ext>
    </p:extLst>
  </p:cmAuthor>
  <p:cmAuthor id="6" name="Julie Allen" initials="JA" lastIdx="13" clrIdx="5">
    <p:extLst>
      <p:ext uri="{19B8F6BF-5375-455C-9EA6-DF929625EA0E}">
        <p15:presenceInfo xmlns:p15="http://schemas.microsoft.com/office/powerpoint/2012/main" userId="S-1-5-21-1417001333-2111687655-725345543-293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2B2"/>
    <a:srgbClr val="4964A2"/>
    <a:srgbClr val="FAA81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B7AC3-5F2B-4660-A5B4-103002A36BDB}" v="3" dt="2023-02-21T18:58:02.3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92DEB-42D2-AB41-B580-9392614AEC8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DA9EC-9CDC-224C-93BE-07F6AE1EF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4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don’t get through the questions during the town hall, we can state we will address them via another form of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DA9EC-9CDC-224C-93BE-07F6AE1EF4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39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PCS and HHCS provider that has already registered their EVV vendor for PCS services, must complete this form to register their EVV vendor for HHCS services.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DA9EC-9CDC-224C-93BE-07F6AE1EF4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4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DA9EC-9CDC-224C-93BE-07F6AE1EF4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17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DA9EC-9CDC-224C-93BE-07F6AE1EF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72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DA9EC-9CDC-224C-93BE-07F6AE1EF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075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DA9EC-9CDC-224C-93BE-07F6AE1EF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44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DA9EC-9CDC-224C-93BE-07F6AE1EF4D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91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DA9EC-9CDC-224C-93BE-07F6AE1EF4D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18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DA9EC-9CDC-224C-93BE-07F6AE1EF4D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5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CADE4A9-3154-7149-9B28-8C3FC71F9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2FFA23-FDEC-E54C-AA51-5C64952C5A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884172-EE11-3140-90F6-AF005F3D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8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c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481871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E91B5C-E93F-304C-9276-8DE67D8D9A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8322" y="5705475"/>
            <a:ext cx="9339263" cy="4968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263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32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1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64FB3-1BEA-7447-8B4B-A8B6A64727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6400881"/>
            <a:ext cx="1189383" cy="2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14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9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2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64FB3-1BEA-7447-8B4B-A8B6A64727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6400881"/>
            <a:ext cx="1189383" cy="2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88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E41295-2EE0-2649-AFF4-6CA77ECD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72D4F0-960E-9D40-8004-E782FB542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09634"/>
            <a:ext cx="10515600" cy="1325563"/>
          </a:xfrm>
        </p:spPr>
        <p:txBody>
          <a:bodyPr>
            <a:normAutofit/>
          </a:bodyPr>
          <a:lstStyle>
            <a:lvl1pPr algn="ctr"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>
                <a:solidFill>
                  <a:srgbClr val="4E62B2"/>
                </a:solidFill>
                <a:latin typeface="Scandia" panose="020B0603050000020004" pitchFamily="34" charset="77"/>
              </a:rPr>
              <a:t>Simple. Compliant. Non-Disruptive. </a:t>
            </a:r>
            <a:br>
              <a:rPr lang="en-US">
                <a:solidFill>
                  <a:srgbClr val="4E62B2"/>
                </a:solidFill>
                <a:latin typeface="Scandia" panose="020B0603050000020004" pitchFamily="34" charset="77"/>
              </a:rPr>
            </a:br>
            <a:r>
              <a:rPr lang="en-US">
                <a:solidFill>
                  <a:srgbClr val="4E62B2"/>
                </a:solidFill>
                <a:latin typeface="Scandia" panose="020B0603050000020004" pitchFamily="34" charset="77"/>
              </a:rPr>
              <a:t>Future-Ready.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68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E41295-2EE0-2649-AFF4-6CA77ECD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72D4F0-960E-9D40-8004-E782FB542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678" y="2766218"/>
            <a:ext cx="7490791" cy="132556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715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89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CADE4A9-3154-7149-9B28-8C3FC71F9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2FFA23-FDEC-E54C-AA51-5C64952C5A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884172-EE11-3140-90F6-AF005F3D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C5ACA-EA4E-4946-83C4-DDD37D4E02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400881"/>
            <a:ext cx="1189383" cy="2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4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72810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0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29AB5-E21B-9D49-8AFC-CD3E65B622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400881"/>
            <a:ext cx="1189383" cy="255438"/>
          </a:xfrm>
          <a:prstGeom prst="rect">
            <a:avLst/>
          </a:prstGeom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AFC5FA2A-13DD-6645-ABD4-769F16C9FD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72810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495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3 Column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16168-CCE1-4A4C-9F5D-730BDB82E1FF}"/>
              </a:ext>
            </a:extLst>
          </p:cNvPr>
          <p:cNvSpPr/>
          <p:nvPr userDrawn="1"/>
        </p:nvSpPr>
        <p:spPr>
          <a:xfrm>
            <a:off x="838200" y="1825625"/>
            <a:ext cx="3229947" cy="3144834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62B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1925F-794D-7C46-AFF4-2966B713FB15}"/>
              </a:ext>
            </a:extLst>
          </p:cNvPr>
          <p:cNvSpPr/>
          <p:nvPr userDrawn="1"/>
        </p:nvSpPr>
        <p:spPr>
          <a:xfrm>
            <a:off x="4481026" y="1825625"/>
            <a:ext cx="3229947" cy="3144834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62B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8500D6-0E59-E145-AAF5-62263F6C186A}"/>
              </a:ext>
            </a:extLst>
          </p:cNvPr>
          <p:cNvSpPr/>
          <p:nvPr userDrawn="1"/>
        </p:nvSpPr>
        <p:spPr>
          <a:xfrm>
            <a:off x="8123852" y="1825625"/>
            <a:ext cx="3229947" cy="3144834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62B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58145"/>
            <a:ext cx="3229947" cy="282589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Bullet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7932F1-0D2C-364A-ABEF-91E5CEBE1CE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026" y="1958145"/>
            <a:ext cx="3229947" cy="282589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Bullet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E6E5B46-E54D-4649-BA52-85F86E175EF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23852" y="1989103"/>
            <a:ext cx="3229947" cy="282589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208366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3 Column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16168-CCE1-4A4C-9F5D-730BDB82E1FF}"/>
              </a:ext>
            </a:extLst>
          </p:cNvPr>
          <p:cNvSpPr/>
          <p:nvPr userDrawn="1"/>
        </p:nvSpPr>
        <p:spPr>
          <a:xfrm>
            <a:off x="838200" y="1706357"/>
            <a:ext cx="3229947" cy="599523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62B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1925F-794D-7C46-AFF4-2966B713FB15}"/>
              </a:ext>
            </a:extLst>
          </p:cNvPr>
          <p:cNvSpPr/>
          <p:nvPr userDrawn="1"/>
        </p:nvSpPr>
        <p:spPr>
          <a:xfrm>
            <a:off x="4481026" y="1706357"/>
            <a:ext cx="3229947" cy="599523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62B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8500D6-0E59-E145-AAF5-62263F6C186A}"/>
              </a:ext>
            </a:extLst>
          </p:cNvPr>
          <p:cNvSpPr/>
          <p:nvPr userDrawn="1"/>
        </p:nvSpPr>
        <p:spPr>
          <a:xfrm>
            <a:off x="8123852" y="1706357"/>
            <a:ext cx="3229947" cy="599523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62B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3229947" cy="48025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Scandia" panose="020B0603050000020004" pitchFamily="34" charset="77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963589-573B-EB49-9B78-19509EB5ADB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81026" y="1851689"/>
            <a:ext cx="3229947" cy="48025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Scandia" panose="020B0603050000020004" pitchFamily="34" charset="77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EF5E34C-5813-AF40-A90C-89E0EA633AA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23852" y="1825625"/>
            <a:ext cx="3229947" cy="48025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Scandia" panose="020B0603050000020004" pitchFamily="34" charset="77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32F3302-7415-3046-8F59-3C0D6B13A55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38199" y="2506662"/>
            <a:ext cx="3229947" cy="3231529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9CFB542-A562-954F-B7B8-D435E0F2477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81026" y="2506662"/>
            <a:ext cx="3229947" cy="3231529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9FC2F69-9E57-5244-9A57-4304E2CEBAD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23851" y="2506662"/>
            <a:ext cx="3229947" cy="3231529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116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481871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E91B5C-E93F-304C-9276-8DE67D8D9A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8322" y="5705475"/>
            <a:ext cx="9339263" cy="4968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82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ck 3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E91B5C-E93F-304C-9276-8DE67D8D9A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8322" y="5705475"/>
            <a:ext cx="9339263" cy="4968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261039-2EEE-D345-B0E2-6E45AE90F5E1}"/>
              </a:ext>
            </a:extLst>
          </p:cNvPr>
          <p:cNvSpPr/>
          <p:nvPr userDrawn="1"/>
        </p:nvSpPr>
        <p:spPr>
          <a:xfrm>
            <a:off x="838200" y="2874511"/>
            <a:ext cx="3229947" cy="2137844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E1FCE0-FE2B-3441-93F3-791D70ED4512}"/>
              </a:ext>
            </a:extLst>
          </p:cNvPr>
          <p:cNvSpPr/>
          <p:nvPr userDrawn="1"/>
        </p:nvSpPr>
        <p:spPr>
          <a:xfrm>
            <a:off x="4481026" y="2874511"/>
            <a:ext cx="3229947" cy="2137844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C2BB9A-452D-3045-BFF1-B38A59CA544D}"/>
              </a:ext>
            </a:extLst>
          </p:cNvPr>
          <p:cNvSpPr/>
          <p:nvPr userDrawn="1"/>
        </p:nvSpPr>
        <p:spPr>
          <a:xfrm>
            <a:off x="8123852" y="2874511"/>
            <a:ext cx="3229947" cy="2137844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E2DDA5C-F798-644E-A72E-2304D29706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44625"/>
            <a:ext cx="3229947" cy="206773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Bullet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D30793F-0AB9-404A-8731-2345F575636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81026" y="2944625"/>
            <a:ext cx="3229947" cy="206773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Bullet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7CB2B0A-6E26-FC4B-99DE-185774BB7DE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23851" y="2949898"/>
            <a:ext cx="3229947" cy="206773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Bullet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7801299-18BC-8D43-B49D-20E7F1643A0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38200" y="2251505"/>
            <a:ext cx="3229947" cy="48025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 i="0">
                <a:solidFill>
                  <a:srgbClr val="4E62B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8F50E81-CCB6-E24B-A504-8E3D6EA7780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95057" y="2251505"/>
            <a:ext cx="3229947" cy="48025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 i="0">
                <a:solidFill>
                  <a:srgbClr val="4E62B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49C8D7B-A2E3-804E-A505-419C39FC3E7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150320" y="2256480"/>
            <a:ext cx="3229947" cy="48025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 i="0">
                <a:solidFill>
                  <a:srgbClr val="4E62B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4248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M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12765" y="1825625"/>
            <a:ext cx="3641034" cy="3872810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Sandata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06BA752-BB9A-0748-B0C0-1B4CC83E3E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8343" y="1601022"/>
            <a:ext cx="6745639" cy="464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3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58BA6-8860-FC4F-A024-6ACB69B8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85A0B-66EE-7645-9F19-1D9381EB3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03778-3545-9447-8F9B-3D44CAB6E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F7B64-5773-4149-8AFC-3BECF4DADDD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E1DCF-1605-E547-93E4-299432DB4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C55EC-BEC9-6245-84DC-1D19475CA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23776-54BA-0E4D-9E25-9D877C7DF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3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4" r:id="rId4"/>
    <p:sldLayoutId id="2147483669" r:id="rId5"/>
    <p:sldLayoutId id="2147483670" r:id="rId6"/>
    <p:sldLayoutId id="2147483660" r:id="rId7"/>
    <p:sldLayoutId id="2147483677" r:id="rId8"/>
    <p:sldLayoutId id="2147483683" r:id="rId9"/>
    <p:sldLayoutId id="2147483661" r:id="rId10"/>
    <p:sldLayoutId id="2147483662" r:id="rId11"/>
    <p:sldLayoutId id="2147483665" r:id="rId12"/>
    <p:sldLayoutId id="2147483666" r:id="rId13"/>
    <p:sldLayoutId id="2147483679" r:id="rId14"/>
    <p:sldLayoutId id="2147483651" r:id="rId15"/>
    <p:sldLayoutId id="2147483663" r:id="rId16"/>
    <p:sldLayoutId id="214748368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ss.mo.gov/mhd/providers/pdf/pcs-provider-training-supplemental.pdf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oaltevv@sandata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at-api.sandata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pi.sandata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ss.mo.gov/mhd/providers/pdf/specification-user-guide.pdf" TargetMode="External"/><Relationship Id="rId2" Type="http://schemas.openxmlformats.org/officeDocument/2006/relationships/hyperlink" Target="https://dss.mo.gov/mhd/providers/pdf/evv-vendor-specification.pdf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MOAltEVV@Sandata.com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MOAltEVV@Sandata.com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MOAltEVV@Sandata.com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MOAltEVV@Sandata.com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MOAltEVV@Sandata.com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moaltevv@sandata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ss.mo.gov/mhd/providers/electronic-visit-verification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andata.zoom.us/webinar/register/WN_yX_xgJg0TYim2SgRS-2IeA" TargetMode="External"/><Relationship Id="rId4" Type="http://schemas.openxmlformats.org/officeDocument/2006/relationships/hyperlink" Target="https://sandata.zoom.us/webinar/register/WN_TAsQBjtgRc6CADe4yfJXEQ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nlightfoundation.com/2018/12/18/researchers-try-to-cope-without-hhs-public-medical-guideline-database-five-months-after-its-takedown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extension://elhekieabhbkpmcefcoobjddigjcaadp/https:/dss.mo.gov/mhd/providers/pdf/bulletin44-09.pdf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mM2jLzq7fj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MAC.EVV@dss.mo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EA5318-C5D4-414C-9427-32DF1AE20BB1}"/>
              </a:ext>
            </a:extLst>
          </p:cNvPr>
          <p:cNvSpPr txBox="1">
            <a:spLocks/>
          </p:cNvSpPr>
          <p:nvPr/>
        </p:nvSpPr>
        <p:spPr>
          <a:xfrm>
            <a:off x="671728" y="5257800"/>
            <a:ext cx="6828040" cy="13715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solidFill>
                  <a:srgbClr val="4E62B2"/>
                </a:solidFill>
                <a:latin typeface="Lato  "/>
              </a:rPr>
              <a:t>HHCS EVV Town Hall</a:t>
            </a:r>
          </a:p>
          <a:p>
            <a:pPr algn="l"/>
            <a:r>
              <a:rPr lang="en-US" sz="2500" dirty="0">
                <a:solidFill>
                  <a:srgbClr val="4964A2"/>
                </a:solidFill>
                <a:latin typeface="Lato  "/>
                <a:ea typeface="Lato Light" panose="020F0502020204030203" pitchFamily="34" charset="0"/>
                <a:cs typeface="Lato Light" panose="020F0502020204030203" pitchFamily="34" charset="0"/>
              </a:rPr>
              <a:t>Tuesday, February 21, 2023</a:t>
            </a:r>
          </a:p>
          <a:p>
            <a:pPr algn="l"/>
            <a:r>
              <a:rPr lang="en-US" sz="2500" dirty="0">
                <a:solidFill>
                  <a:srgbClr val="4964A2"/>
                </a:solidFill>
                <a:latin typeface="Lato  "/>
                <a:ea typeface="Lato Light" panose="020F0502020204030203" pitchFamily="34" charset="0"/>
                <a:cs typeface="Lato Light" panose="020F0502020204030203" pitchFamily="34" charset="0"/>
              </a:rPr>
              <a:t>2:00p – 3:00p CST</a:t>
            </a:r>
          </a:p>
        </p:txBody>
      </p:sp>
    </p:spTree>
    <p:extLst>
      <p:ext uri="{BB962C8B-B14F-4D97-AF65-F5344CB8AC3E}">
        <p14:creationId xmlns:p14="http://schemas.microsoft.com/office/powerpoint/2010/main" val="183937910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1048D-8027-775B-D9C0-965478359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2-EAS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6F798-AA42-1D97-BD11-148BC0E7B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4744"/>
            <a:ext cx="10515600" cy="38728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At least </a:t>
            </a:r>
            <a:r>
              <a:rPr lang="en-US" b="1" u="sng" dirty="0">
                <a:latin typeface="Lato" panose="020F0502020204030203" pitchFamily="34" charset="0"/>
              </a:rPr>
              <a:t>one</a:t>
            </a:r>
            <a:r>
              <a:rPr lang="en-US" dirty="0">
                <a:latin typeface="Lato" panose="020F0502020204030203" pitchFamily="34" charset="0"/>
              </a:rPr>
              <a:t> member of your agency must complete EAS training prior to the release of your EAS login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kern="1200" dirty="0">
                <a:latin typeface="Lato" panose="020F0502020204030203" pitchFamily="34" charset="0"/>
              </a:rPr>
              <a:t>The online training is free, self-paced and takes approximately 15 - 30 minutes to complete.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Print and save a copy of your training completion certificate for your records. </a:t>
            </a:r>
          </a:p>
          <a:p>
            <a:endParaRPr lang="en-US" dirty="0">
              <a:latin typeface="Lato" panose="020F0502020204030203" pitchFamily="34" charset="0"/>
            </a:endParaRPr>
          </a:p>
          <a:p>
            <a:r>
              <a:rPr lang="en-US" b="0" i="0" kern="1200" dirty="0">
                <a:latin typeface="Lato" panose="020F0502020204030203" pitchFamily="34" charset="0"/>
              </a:rPr>
              <a:t>Additional training information is available </a:t>
            </a: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Provider Supplemental Training</a:t>
            </a:r>
            <a:r>
              <a:rPr lang="en-US" b="0" i="0" kern="1200" dirty="0">
                <a:latin typeface="Lato" panose="020F0502020204030203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i="0" kern="1200" dirty="0">
              <a:latin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295C5-AB28-1C16-F5E6-45C3E4E6990B}"/>
              </a:ext>
            </a:extLst>
          </p:cNvPr>
          <p:cNvSpPr txBox="1"/>
          <p:nvPr/>
        </p:nvSpPr>
        <p:spPr>
          <a:xfrm>
            <a:off x="838200" y="1407678"/>
            <a:ext cx="9858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Lato" panose="020F0502020204030203" pitchFamily="34" charset="0"/>
              </a:rPr>
              <a:t>EAS training provides instruction on how to access and navigate EAS as well as how to verify your data is being transmitted by your EVV vendor.  </a:t>
            </a:r>
          </a:p>
        </p:txBody>
      </p:sp>
    </p:spTree>
    <p:extLst>
      <p:ext uri="{BB962C8B-B14F-4D97-AF65-F5344CB8AC3E}">
        <p14:creationId xmlns:p14="http://schemas.microsoft.com/office/powerpoint/2010/main" val="303723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1DC8B-58BA-2E4D-916C-801CC9139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3-Go Live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802D3-92B6-A068-4714-5B643504F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571" y="1568771"/>
            <a:ext cx="10515600" cy="3866258"/>
          </a:xfrm>
        </p:spPr>
        <p:txBody>
          <a:bodyPr/>
          <a:lstStyle/>
          <a:p>
            <a:r>
              <a:rPr lang="en-US" dirty="0">
                <a:latin typeface="Lato" panose="020F0502020204030203" pitchFamily="34" charset="0"/>
              </a:rPr>
              <a:t>The EVV vendor must successfully pass integration testing before the vendor can submit data to EAS on the provider’s behalf. </a:t>
            </a:r>
          </a:p>
          <a:p>
            <a:endParaRPr lang="en-US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Login information is issued to provider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Login information is issued to EVV vendor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EVV vendor submits provider visit data to EAS</a:t>
            </a:r>
          </a:p>
          <a:p>
            <a:endParaRPr lang="en-US" dirty="0">
              <a:latin typeface="Lato" panose="020F0502020204030203" pitchFamily="34" charset="0"/>
            </a:endParaRPr>
          </a:p>
          <a:p>
            <a:r>
              <a:rPr lang="en-US" dirty="0">
                <a:latin typeface="Lato" panose="020F0502020204030203" pitchFamily="34" charset="0"/>
              </a:rPr>
              <a:t>Communication between the provider and EVV vendor is critical to integration success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5874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3BAB-7616-BE3A-4337-4E12FF837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4-Data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DD183-42D1-C415-1019-2F0BE4AC6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Providers are responsible for logging in to EAS to ensure visit data is being submitted by their EVV vendor and the visit data is correct.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Providers and EVV vendors should submit visit data at a minimum of once a day.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00B21F-ACE9-2422-862F-3BCEADDB4809}"/>
              </a:ext>
            </a:extLst>
          </p:cNvPr>
          <p:cNvSpPr txBox="1"/>
          <p:nvPr/>
        </p:nvSpPr>
        <p:spPr>
          <a:xfrm>
            <a:off x="838200" y="3038755"/>
            <a:ext cx="1061748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Providers must communicate frequently with their EVV vendors to ensure their visit data is being sent to EAS.</a:t>
            </a:r>
          </a:p>
          <a:p>
            <a:endParaRPr lang="en-US" sz="2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en-US" sz="2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75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3C06-FE10-420F-9D98-2B13DBAE4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Testing Process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8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4964A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Integration Details</a:t>
            </a:r>
            <a:endParaRPr lang="en-US" sz="4200" dirty="0">
              <a:solidFill>
                <a:srgbClr val="FF0000"/>
              </a:solidFill>
              <a:latin typeface="Lato  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445D1-560C-41C0-936E-CD37591A2A04}"/>
              </a:ext>
            </a:extLst>
          </p:cNvPr>
          <p:cNvSpPr txBox="1">
            <a:spLocks/>
          </p:cNvSpPr>
          <p:nvPr/>
        </p:nvSpPr>
        <p:spPr>
          <a:xfrm>
            <a:off x="79150" y="1487954"/>
            <a:ext cx="11852438" cy="434612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E62B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342900">
              <a:lnSpc>
                <a:spcPct val="10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</a:rPr>
              <a:t>Member Matching</a:t>
            </a:r>
          </a:p>
          <a:p>
            <a:pPr marL="1485900" lvl="2" indent="-342900">
              <a:lnSpc>
                <a:spcPct val="100000"/>
              </a:lnSpc>
              <a:defRPr/>
            </a:pPr>
            <a:r>
              <a:rPr lang="en-US" sz="2400" dirty="0">
                <a:latin typeface="Lato" panose="020F0502020204030203" pitchFamily="34" charset="0"/>
                <a:ea typeface="Lato Light"/>
                <a:cs typeface="Lato Light"/>
              </a:rPr>
              <a:t>Testing: A match on Client DCN and Date of Birth will occur on 6 member records loaded to each test account.  Data will be supplied to the vendor when credentials are sent.</a:t>
            </a:r>
          </a:p>
          <a:p>
            <a:pPr marL="1485900" lvl="2" indent="-342900">
              <a:lnSpc>
                <a:spcPct val="100000"/>
              </a:lnSpc>
              <a:defRPr/>
            </a:pPr>
            <a:endParaRPr lang="en-US" sz="2400" dirty="0">
              <a:latin typeface="Lato" panose="020F0502020204030203" pitchFamily="34" charset="0"/>
              <a:ea typeface="Lato Light"/>
              <a:cs typeface="Lato Light"/>
            </a:endParaRPr>
          </a:p>
          <a:p>
            <a:pPr marL="1485900" lvl="2" indent="-342900">
              <a:lnSpc>
                <a:spcPct val="100000"/>
              </a:lnSpc>
              <a:defRPr/>
            </a:pPr>
            <a:r>
              <a:rPr lang="en-US" sz="2400" dirty="0">
                <a:latin typeface="Lato" panose="020F0502020204030203" pitchFamily="34" charset="0"/>
                <a:ea typeface="Lato Light"/>
                <a:cs typeface="Lato Light"/>
              </a:rPr>
              <a:t>Production: A match will be done on Client DCN and Date of Birth sent by the EVV vendor to the Client DCN and Date of Birth provided by the State system.</a:t>
            </a:r>
          </a:p>
          <a:p>
            <a:pPr marL="1943100" lvl="3" indent="-342900">
              <a:lnSpc>
                <a:spcPct val="100000"/>
              </a:lnSpc>
              <a:defRPr/>
            </a:pPr>
            <a:r>
              <a:rPr lang="en-US" sz="2400" dirty="0">
                <a:latin typeface="Lato" panose="020F0502020204030203" pitchFamily="34" charset="0"/>
                <a:ea typeface="+mn-ea"/>
                <a:cs typeface="+mn-cs"/>
              </a:rPr>
              <a:t>No DCN match will result in the client record being rejected.</a:t>
            </a:r>
          </a:p>
          <a:p>
            <a:pPr marL="1943100" lvl="3" indent="-342900">
              <a:lnSpc>
                <a:spcPct val="100000"/>
              </a:lnSpc>
              <a:defRPr/>
            </a:pPr>
            <a:r>
              <a:rPr lang="en-US" sz="2400" dirty="0">
                <a:latin typeface="Lato" panose="020F0502020204030203" pitchFamily="34" charset="0"/>
                <a:ea typeface="+mn-ea"/>
                <a:cs typeface="+mn-cs"/>
              </a:rPr>
              <a:t>No Date of Birth match will result in the client record being rejected. </a:t>
            </a:r>
          </a:p>
          <a:p>
            <a:pPr marL="1943100" lvl="3" indent="-342900">
              <a:lnSpc>
                <a:spcPct val="100000"/>
              </a:lnSpc>
              <a:defRPr/>
            </a:pPr>
            <a:r>
              <a:rPr lang="en-US" sz="2400" dirty="0">
                <a:latin typeface="Lato" panose="020F0502020204030203" pitchFamily="34" charset="0"/>
                <a:ea typeface="+mn-ea"/>
                <a:cs typeface="+mn-cs"/>
              </a:rPr>
              <a:t>A successful DCN match and Date of Birth match will result in the record being added to the provider account (distinct 9-digit </a:t>
            </a:r>
            <a:r>
              <a:rPr lang="en-US" sz="2400" dirty="0" err="1">
                <a:latin typeface="Lato" panose="020F0502020204030203" pitchFamily="34" charset="0"/>
                <a:ea typeface="+mn-ea"/>
                <a:cs typeface="+mn-cs"/>
              </a:rPr>
              <a:t>ProviderID</a:t>
            </a:r>
            <a:r>
              <a:rPr lang="en-US" sz="2400" dirty="0">
                <a:latin typeface="Lato" panose="020F0502020204030203" pitchFamily="34" charset="0"/>
                <a:ea typeface="+mn-ea"/>
                <a:cs typeface="+mn-cs"/>
              </a:rPr>
              <a:t>).</a:t>
            </a:r>
          </a:p>
          <a:p>
            <a:pPr marL="1485900" lvl="2" indent="-342900">
              <a:lnSpc>
                <a:spcPct val="100000"/>
              </a:lnSpc>
              <a:defRPr/>
            </a:pPr>
            <a:endParaRPr lang="en-US" sz="2400" dirty="0">
              <a:latin typeface="Lato" panose="020F0502020204030203" pitchFamily="34" charset="0"/>
              <a:ea typeface="+mn-ea"/>
              <a:cs typeface="+mn-cs"/>
            </a:endParaRPr>
          </a:p>
          <a:p>
            <a:pPr marL="1485900" lvl="2" indent="-342900">
              <a:lnSpc>
                <a:spcPct val="100000"/>
              </a:lnSpc>
              <a:defRPr/>
            </a:pPr>
            <a:r>
              <a:rPr lang="en-US" sz="2400" dirty="0">
                <a:latin typeface="Lato" panose="020F0502020204030203" pitchFamily="34" charset="0"/>
                <a:ea typeface="+mn-ea"/>
                <a:cs typeface="+mn-cs"/>
              </a:rPr>
              <a:t>To align with production requirements during testing, EVV vendors will submit a daily member file with all updates</a:t>
            </a:r>
            <a:r>
              <a:rPr lang="en-US" sz="2400" strike="sngStrike" dirty="0">
                <a:latin typeface="Lato" panose="020F0502020204030203" pitchFamily="34" charset="0"/>
                <a:ea typeface="+mn-ea"/>
                <a:cs typeface="+mn-cs"/>
              </a:rPr>
              <a:t>. </a:t>
            </a:r>
          </a:p>
          <a:p>
            <a:pPr lvl="1" indent="0">
              <a:buNone/>
              <a:defRPr/>
            </a:pPr>
            <a:endParaRPr lang="en-US" sz="2400" b="1" dirty="0">
              <a:latin typeface="Lato  "/>
              <a:ea typeface="+mn-ea"/>
              <a:cs typeface="+mn-cs"/>
            </a:endParaRPr>
          </a:p>
          <a:p>
            <a:pPr lvl="2">
              <a:defRPr/>
            </a:pPr>
            <a:endParaRPr kumimoji="0" lang="en-US" sz="29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11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solidFill>
                  <a:srgbClr val="4964A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Integration </a:t>
            </a:r>
            <a:r>
              <a:rPr lang="en-US" sz="4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Testing</a:t>
            </a:r>
            <a:endParaRPr lang="en-US" sz="4200" strike="sngStrike">
              <a:latin typeface="Lato  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445D1-560C-41C0-936E-CD37591A2A04}"/>
              </a:ext>
            </a:extLst>
          </p:cNvPr>
          <p:cNvSpPr txBox="1">
            <a:spLocks/>
          </p:cNvSpPr>
          <p:nvPr/>
        </p:nvSpPr>
        <p:spPr>
          <a:xfrm>
            <a:off x="138000" y="1394885"/>
            <a:ext cx="11916000" cy="40294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E62B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 Light" panose="020F0502020204030203" pitchFamily="34" charset="0"/>
            </a:endParaRPr>
          </a:p>
          <a:p>
            <a:pPr marL="1028700" lvl="1" indent="-342900">
              <a:defRPr/>
            </a:pPr>
            <a:r>
              <a:rPr lang="en-US" sz="8000" dirty="0">
                <a:latin typeface="Lato" panose="020F0502020204030203" pitchFamily="34" charset="0"/>
                <a:ea typeface="+mn-ea"/>
                <a:cs typeface="+mn-cs"/>
              </a:rPr>
              <a:t>Certification Testing Checklist</a:t>
            </a:r>
          </a:p>
          <a:p>
            <a:pPr marL="1485900" lvl="2" indent="-342900">
              <a:defRPr/>
            </a:pPr>
            <a:r>
              <a:rPr lang="en-US" sz="8000" dirty="0">
                <a:latin typeface="Lato" panose="020F0502020204030203" pitchFamily="34" charset="0"/>
                <a:ea typeface="+mn-ea"/>
                <a:cs typeface="+mn-cs"/>
              </a:rPr>
              <a:t>EVV vendors with multiple providers only need to certify one time for all providers.  </a:t>
            </a:r>
          </a:p>
          <a:p>
            <a:pPr lvl="1" indent="0">
              <a:buNone/>
              <a:defRPr/>
            </a:pPr>
            <a:endParaRPr lang="en-US" sz="8000" dirty="0">
              <a:latin typeface="Lato" panose="020F0502020204030203" pitchFamily="34" charset="0"/>
              <a:ea typeface="+mn-ea"/>
              <a:cs typeface="+mn-cs"/>
            </a:endParaRPr>
          </a:p>
          <a:p>
            <a:pPr marL="1028700" lvl="1" indent="-342900">
              <a:defRPr/>
            </a:pPr>
            <a:r>
              <a:rPr lang="en-US" sz="8000" dirty="0">
                <a:latin typeface="Lato" panose="020F0502020204030203" pitchFamily="34" charset="0"/>
                <a:ea typeface="+mn-ea"/>
                <a:cs typeface="+mn-cs"/>
              </a:rPr>
              <a:t>Testing Complete?</a:t>
            </a:r>
          </a:p>
          <a:p>
            <a:pPr marL="1485900" lvl="2" indent="-342900">
              <a:defRPr/>
            </a:pPr>
            <a:r>
              <a:rPr lang="en-US" sz="8000" dirty="0">
                <a:latin typeface="Lato" panose="020F0502020204030203" pitchFamily="34" charset="0"/>
                <a:ea typeface="+mn-ea"/>
                <a:cs typeface="+mn-cs"/>
              </a:rPr>
              <a:t>Submit completed checklist to Sandata at </a:t>
            </a:r>
            <a:r>
              <a:rPr lang="en-US" sz="8000" dirty="0">
                <a:latin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moaltevv@sandata.com</a:t>
            </a:r>
            <a:r>
              <a:rPr lang="en-US" sz="8000" dirty="0">
                <a:latin typeface="Lato" panose="020F0502020204030203" pitchFamily="34" charset="0"/>
              </a:rPr>
              <a:t>.</a:t>
            </a:r>
            <a:endParaRPr lang="en-US" sz="8000" dirty="0">
              <a:latin typeface="Lato" panose="020F0502020204030203" pitchFamily="34" charset="0"/>
              <a:ea typeface="+mn-ea"/>
              <a:cs typeface="+mn-cs"/>
            </a:endParaRPr>
          </a:p>
          <a:p>
            <a:pPr marL="1485900" lvl="2" indent="-342900">
              <a:defRPr/>
            </a:pPr>
            <a:r>
              <a:rPr lang="en-US" sz="8000" dirty="0">
                <a:latin typeface="Lato" panose="020F0502020204030203" pitchFamily="34" charset="0"/>
                <a:ea typeface="+mn-ea"/>
                <a:cs typeface="+mn-cs"/>
              </a:rPr>
              <a:t>Sandata will validate the testing checklist.</a:t>
            </a:r>
          </a:p>
          <a:p>
            <a:pPr marL="1943100" lvl="3" indent="-342900">
              <a:lnSpc>
                <a:spcPct val="120000"/>
              </a:lnSpc>
              <a:defRPr/>
            </a:pPr>
            <a:r>
              <a:rPr lang="en-US" sz="8000" dirty="0">
                <a:latin typeface="Lato" panose="020F0502020204030203" pitchFamily="34" charset="0"/>
                <a:ea typeface="+mn-ea"/>
                <a:cs typeface="+mn-cs"/>
              </a:rPr>
              <a:t>If an EVV vendor passes, they will be issued production credentials for all associated provider agencies and be added to the certified list of MO DSS vendors.</a:t>
            </a:r>
          </a:p>
          <a:p>
            <a:pPr marL="1943100" lvl="3" indent="-342900">
              <a:lnSpc>
                <a:spcPct val="120000"/>
              </a:lnSpc>
              <a:defRPr/>
            </a:pPr>
            <a:r>
              <a:rPr lang="en-US" sz="8000" dirty="0">
                <a:latin typeface="Lato" panose="020F0502020204030203" pitchFamily="34" charset="0"/>
                <a:ea typeface="+mn-ea"/>
                <a:cs typeface="+mn-cs"/>
              </a:rPr>
              <a:t>If an EVV vendors fails the validation of their testing checklist, Sandata will supply feedback on what needs to be corrected before the checklist is resubmitted. </a:t>
            </a:r>
          </a:p>
          <a:p>
            <a:pPr lvl="3" indent="0">
              <a:buNone/>
              <a:defRPr/>
            </a:pPr>
            <a:endParaRPr lang="en-US" sz="8000" dirty="0">
              <a:latin typeface="Lato" panose="020F0502020204030203" pitchFamily="34" charset="0"/>
              <a:ea typeface="+mn-ea"/>
              <a:cs typeface="+mn-cs"/>
            </a:endParaRPr>
          </a:p>
          <a:p>
            <a:pPr marL="1028700" lvl="1" indent="-342900">
              <a:defRPr/>
            </a:pPr>
            <a:r>
              <a:rPr lang="en-US" sz="8000" dirty="0">
                <a:latin typeface="Lato" panose="020F0502020204030203" pitchFamily="34" charset="0"/>
                <a:ea typeface="+mn-ea"/>
                <a:cs typeface="+mn-cs"/>
              </a:rPr>
              <a:t>Certification of EVV vendors.</a:t>
            </a:r>
          </a:p>
          <a:p>
            <a:pPr marL="1485900" lvl="2" indent="-342900">
              <a:defRPr/>
            </a:pPr>
            <a:r>
              <a:rPr lang="en-US" sz="8000" dirty="0">
                <a:latin typeface="Lato" panose="020F0502020204030203" pitchFamily="34" charset="0"/>
                <a:ea typeface="+mn-ea"/>
                <a:cs typeface="+mn-cs"/>
              </a:rPr>
              <a:t>Distribution of credentials. </a:t>
            </a:r>
          </a:p>
          <a:p>
            <a:pPr marL="1485900" lvl="2" indent="-342900">
              <a:defRPr/>
            </a:pPr>
            <a:r>
              <a:rPr lang="en-US" sz="8000" dirty="0">
                <a:latin typeface="Lato" panose="020F0502020204030203" pitchFamily="34" charset="0"/>
                <a:ea typeface="+mn-ea"/>
                <a:cs typeface="+mn-cs"/>
              </a:rPr>
              <a:t>Providers – access to EAS.</a:t>
            </a:r>
          </a:p>
          <a:p>
            <a:pPr marL="1943100" lvl="3" indent="-342900">
              <a:defRPr/>
            </a:pPr>
            <a:r>
              <a:rPr lang="en-US" sz="8000" dirty="0">
                <a:latin typeface="Lato" panose="020F0502020204030203" pitchFamily="34" charset="0"/>
                <a:ea typeface="+mn-ea"/>
                <a:cs typeface="+mn-cs"/>
              </a:rPr>
              <a:t>EVV vendors – production credentials.</a:t>
            </a:r>
          </a:p>
          <a:p>
            <a:pPr marL="1028700" lvl="1" indent="-342900">
              <a:defRPr/>
            </a:pPr>
            <a:endParaRPr lang="en-US" sz="2400" dirty="0">
              <a:latin typeface="Lato  "/>
              <a:ea typeface="+mn-ea"/>
              <a:cs typeface="+mn-cs"/>
            </a:endParaRPr>
          </a:p>
          <a:p>
            <a:pPr lvl="1" indent="0">
              <a:buNone/>
              <a:defRPr/>
            </a:pPr>
            <a:endParaRPr lang="en-US" sz="2400" dirty="0">
              <a:latin typeface="Lato  "/>
              <a:ea typeface="+mn-ea"/>
              <a:cs typeface="+mn-cs"/>
            </a:endParaRPr>
          </a:p>
          <a:p>
            <a:pPr lvl="1" indent="0">
              <a:buNone/>
              <a:defRPr/>
            </a:pPr>
            <a:endParaRPr lang="en-US" sz="2400" b="1" dirty="0">
              <a:latin typeface="Lato  "/>
              <a:ea typeface="+mn-ea"/>
              <a:cs typeface="+mn-cs"/>
            </a:endParaRPr>
          </a:p>
          <a:p>
            <a:pPr lvl="2">
              <a:defRPr/>
            </a:pPr>
            <a:endParaRPr kumimoji="0" lang="en-US" sz="29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73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51858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4964A2"/>
                </a:solidFill>
                <a:latin typeface="Lato"/>
                <a:ea typeface="Lato"/>
                <a:cs typeface="Lato"/>
              </a:rPr>
              <a:t>Client Flowchart</a:t>
            </a:r>
            <a:endParaRPr lang="en-US" sz="4200">
              <a:solidFill>
                <a:srgbClr val="4964A2"/>
              </a:solidFill>
              <a:latin typeface="Lato  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445D1-560C-41C0-936E-CD37591A2A04}"/>
              </a:ext>
            </a:extLst>
          </p:cNvPr>
          <p:cNvSpPr txBox="1">
            <a:spLocks/>
          </p:cNvSpPr>
          <p:nvPr/>
        </p:nvSpPr>
        <p:spPr>
          <a:xfrm>
            <a:off x="812800" y="1165753"/>
            <a:ext cx="10566400" cy="1491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E62B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defRPr/>
            </a:pPr>
            <a:endParaRPr kumimoji="0" lang="en-US" sz="2900" b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255048-C8A4-493A-8694-799FFBFDA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DA367D77-D8DA-FF00-E39A-BE9C2A98D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68" y="985223"/>
            <a:ext cx="9324109" cy="5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12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51858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4964A2"/>
                </a:solidFill>
                <a:latin typeface="Lato"/>
                <a:ea typeface="Lato"/>
                <a:cs typeface="Lato"/>
              </a:rPr>
              <a:t>Employee Flowchart</a:t>
            </a:r>
            <a:endParaRPr lang="en-US" sz="4200">
              <a:solidFill>
                <a:srgbClr val="4964A2"/>
              </a:solidFill>
              <a:latin typeface="Lato  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445D1-560C-41C0-936E-CD37591A2A04}"/>
              </a:ext>
            </a:extLst>
          </p:cNvPr>
          <p:cNvSpPr txBox="1">
            <a:spLocks/>
          </p:cNvSpPr>
          <p:nvPr/>
        </p:nvSpPr>
        <p:spPr>
          <a:xfrm>
            <a:off x="812800" y="1165753"/>
            <a:ext cx="10566400" cy="1491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E62B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effectLst/>
              <a:latin typeface="Lato  "/>
              <a:ea typeface="Times New Roman" panose="02020603050405020304" pitchFamily="18" charset="0"/>
              <a:cs typeface="Calibri"/>
            </a:endParaRPr>
          </a:p>
          <a:p>
            <a:pPr>
              <a:defRPr/>
            </a:pPr>
            <a:endParaRPr lang="en-US" sz="2400" b="1">
              <a:latin typeface="Lato  "/>
              <a:ea typeface="+mn-ea"/>
              <a:cs typeface="+mn-cs"/>
            </a:endParaRPr>
          </a:p>
          <a:p>
            <a:pPr lvl="2">
              <a:defRPr/>
            </a:pPr>
            <a:endParaRPr kumimoji="0" lang="en-US" sz="2900" b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255048-C8A4-493A-8694-799FFBFDA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EDBF72F5-FD31-EA42-0703-11F6C3090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74" y="1203696"/>
            <a:ext cx="10422575" cy="477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0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51858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4964A2"/>
                </a:solidFill>
                <a:latin typeface="Lato"/>
                <a:ea typeface="Lato"/>
                <a:cs typeface="Lato"/>
              </a:rPr>
              <a:t>Visit Flowchart</a:t>
            </a:r>
            <a:endParaRPr lang="en-US" sz="4200">
              <a:solidFill>
                <a:srgbClr val="4964A2"/>
              </a:solidFill>
              <a:latin typeface="Lato  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445D1-560C-41C0-936E-CD37591A2A04}"/>
              </a:ext>
            </a:extLst>
          </p:cNvPr>
          <p:cNvSpPr txBox="1">
            <a:spLocks/>
          </p:cNvSpPr>
          <p:nvPr/>
        </p:nvSpPr>
        <p:spPr>
          <a:xfrm>
            <a:off x="812800" y="1165753"/>
            <a:ext cx="10566400" cy="1491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E62B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>
              <a:effectLst/>
              <a:latin typeface="Lato  "/>
              <a:ea typeface="Times New Roman" panose="02020603050405020304" pitchFamily="18" charset="0"/>
              <a:cs typeface="Calibri"/>
            </a:endParaRPr>
          </a:p>
          <a:p>
            <a:pPr>
              <a:defRPr/>
            </a:pPr>
            <a:endParaRPr lang="en-US" sz="2400" b="1">
              <a:latin typeface="Lato  "/>
              <a:ea typeface="+mn-ea"/>
              <a:cs typeface="+mn-cs"/>
            </a:endParaRPr>
          </a:p>
          <a:p>
            <a:pPr lvl="2">
              <a:defRPr/>
            </a:pPr>
            <a:endParaRPr kumimoji="0" lang="en-US" sz="2900" b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255048-C8A4-493A-8694-799FFBFDA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74DD191F-6320-A8CE-1F25-44DBC593C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39" y="1232942"/>
            <a:ext cx="10669979" cy="44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01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9B22C-CD47-4F1E-803D-8D870E76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75" y="384376"/>
            <a:ext cx="10515600" cy="1325563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>
                <a:solidFill>
                  <a:srgbClr val="4964A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Integration Questions</a:t>
            </a:r>
            <a:endParaRPr lang="en-US" sz="4000" b="0" kern="1200">
              <a:solidFill>
                <a:srgbClr val="4964A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BE9132-4DC5-4CB1-A723-6CF2B95739D9}"/>
              </a:ext>
            </a:extLst>
          </p:cNvPr>
          <p:cNvSpPr txBox="1">
            <a:spLocks/>
          </p:cNvSpPr>
          <p:nvPr/>
        </p:nvSpPr>
        <p:spPr>
          <a:xfrm>
            <a:off x="0" y="1491449"/>
            <a:ext cx="11916000" cy="45709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E62B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342900">
              <a:defRPr/>
            </a:pPr>
            <a:r>
              <a:rPr lang="en-US" dirty="0">
                <a:solidFill>
                  <a:srgbClr val="000000"/>
                </a:solidFill>
                <a:latin typeface="Lato"/>
                <a:ea typeface="Lato Light"/>
                <a:cs typeface="Lato Light"/>
              </a:rPr>
              <a:t>End Points:</a:t>
            </a:r>
            <a:endParaRPr lang="en-US" dirty="0">
              <a:latin typeface="Lato  "/>
              <a:ea typeface="+mn-ea"/>
              <a:cs typeface="+mn-cs"/>
            </a:endParaRPr>
          </a:p>
          <a:p>
            <a:pPr marL="1485900" lvl="2" indent="-342900">
              <a:defRPr/>
            </a:pPr>
            <a:r>
              <a:rPr lang="en-US" sz="2200" dirty="0">
                <a:solidFill>
                  <a:srgbClr val="000000"/>
                </a:solidFill>
                <a:latin typeface="Lato"/>
                <a:ea typeface="Lato Light"/>
                <a:cs typeface="Lato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https://uat-api.sandata.com</a:t>
            </a:r>
            <a:r>
              <a:rPr lang="en-US" sz="2200" dirty="0">
                <a:solidFill>
                  <a:srgbClr val="000000"/>
                </a:solidFill>
                <a:latin typeface="Lato"/>
                <a:ea typeface="Lato Light"/>
                <a:cs typeface="Lato Light"/>
              </a:rPr>
              <a:t> – End point used for testing and completion of checklist.</a:t>
            </a:r>
          </a:p>
          <a:p>
            <a:pPr marL="1485900" lvl="2" indent="-342900">
              <a:defRPr/>
            </a:pPr>
            <a:r>
              <a:rPr lang="en-US" sz="2200" dirty="0">
                <a:solidFill>
                  <a:srgbClr val="000000"/>
                </a:solidFill>
                <a:latin typeface="Lato"/>
                <a:ea typeface="Lato Light"/>
                <a:cs typeface="Lato Ligh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https://api.sandata.com</a:t>
            </a:r>
            <a:r>
              <a:rPr lang="en-US" sz="2200" dirty="0">
                <a:solidFill>
                  <a:srgbClr val="000000"/>
                </a:solidFill>
                <a:latin typeface="Lato"/>
                <a:ea typeface="Lato Light"/>
                <a:cs typeface="Lato Light"/>
              </a:rPr>
              <a:t> – End point used for “live” production data.</a:t>
            </a:r>
          </a:p>
          <a:p>
            <a:pPr marL="1028700" lvl="1" indent="-342900"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Lato"/>
                <a:ea typeface="Lato Light"/>
                <a:cs typeface="Lato Light"/>
              </a:rPr>
              <a:t>In the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Lato"/>
                <a:ea typeface="Lato Light"/>
                <a:cs typeface="Lato Light"/>
              </a:rPr>
              <a:t>BillVisit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Lato"/>
                <a:ea typeface="Lato Light"/>
                <a:cs typeface="Lato Light"/>
              </a:rPr>
              <a:t> field of Visit record,</a:t>
            </a:r>
            <a:r>
              <a:rPr lang="en-US" dirty="0">
                <a:solidFill>
                  <a:srgbClr val="000000"/>
                </a:solidFill>
                <a:latin typeface="Lato"/>
                <a:ea typeface="Lato Light"/>
                <a:cs typeface="Lato Light"/>
              </a:rPr>
              <a:t>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Lato"/>
                <a:ea typeface="Lato Light"/>
                <a:cs typeface="Lato Light"/>
              </a:rPr>
              <a:t> validation rule mentions,</a:t>
            </a:r>
            <a:r>
              <a:rPr lang="en-US" dirty="0">
                <a:solidFill>
                  <a:srgbClr val="000000"/>
                </a:solidFill>
                <a:latin typeface="Lato"/>
                <a:ea typeface="Lato Light"/>
                <a:cs typeface="Lato Light"/>
              </a:rPr>
              <a:t>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Lato"/>
                <a:ea typeface="Lato Light"/>
                <a:cs typeface="Lato Light"/>
              </a:rPr>
              <a:t>String match = "True". Does that mean we always have to send True for this field? If so,</a:t>
            </a:r>
            <a:r>
              <a:rPr lang="en-US" dirty="0">
                <a:solidFill>
                  <a:srgbClr val="000000"/>
                </a:solidFill>
                <a:latin typeface="Lato"/>
                <a:ea typeface="Lato Light"/>
                <a:cs typeface="Lato Light"/>
              </a:rPr>
              <a:t>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Lato"/>
                <a:ea typeface="Lato Light"/>
                <a:cs typeface="Lato Light"/>
              </a:rPr>
              <a:t> how should we mark a visit as deleted or omitted?</a:t>
            </a:r>
          </a:p>
          <a:p>
            <a:pPr marL="1485900" lvl="2" indent="-342900">
              <a:defRPr/>
            </a:pPr>
            <a:r>
              <a:rPr lang="en-US" sz="2200" b="0" i="0" u="none" strike="noStrike" dirty="0" err="1">
                <a:solidFill>
                  <a:srgbClr val="000000"/>
                </a:solidFill>
                <a:effectLst/>
                <a:latin typeface="Lato"/>
                <a:ea typeface="Lato Light"/>
                <a:cs typeface="Lato Light"/>
              </a:rPr>
              <a:t>BillVisit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Lato"/>
                <a:ea typeface="Lato Light"/>
                <a:cs typeface="Lato Light"/>
              </a:rPr>
              <a:t> when set to true will mark visit data ready for payment (verified).</a:t>
            </a:r>
            <a:r>
              <a:rPr lang="en-US" sz="2200" dirty="0">
                <a:solidFill>
                  <a:srgbClr val="000000"/>
                </a:solidFill>
                <a:latin typeface="Lato"/>
                <a:ea typeface="Lato Light"/>
                <a:cs typeface="Lato Light"/>
              </a:rPr>
              <a:t> 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Lato"/>
                <a:ea typeface="Lato Light"/>
                <a:cs typeface="Lato Light"/>
              </a:rPr>
              <a:t> </a:t>
            </a:r>
            <a:r>
              <a:rPr lang="en-US" sz="2200" b="0" i="0" u="none" strike="noStrike" dirty="0" err="1">
                <a:solidFill>
                  <a:srgbClr val="000000"/>
                </a:solidFill>
                <a:effectLst/>
                <a:latin typeface="Lato"/>
                <a:ea typeface="Lato Light"/>
                <a:cs typeface="Lato Light"/>
              </a:rPr>
              <a:t>BillVisit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Lato"/>
                <a:ea typeface="Lato Light"/>
                <a:cs typeface="Lato Light"/>
              </a:rPr>
              <a:t> set to false, will mark the field</a:t>
            </a:r>
            <a:r>
              <a:rPr lang="en-US" sz="2200" dirty="0">
                <a:solidFill>
                  <a:srgbClr val="000000"/>
                </a:solidFill>
                <a:latin typeface="Lato"/>
                <a:ea typeface="Lato Light"/>
                <a:cs typeface="Lato Light"/>
              </a:rPr>
              <a:t> as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Lato"/>
                <a:ea typeface="Lato Light"/>
                <a:cs typeface="Lato Light"/>
              </a:rPr>
              <a:t> OMIT in the EAS system and</a:t>
            </a:r>
            <a:r>
              <a:rPr lang="en-US" sz="2200" dirty="0">
                <a:solidFill>
                  <a:srgbClr val="000000"/>
                </a:solidFill>
                <a:latin typeface="Lato"/>
                <a:ea typeface="Lato Light"/>
                <a:cs typeface="Lato Light"/>
              </a:rPr>
              <a:t> will not be included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Lato"/>
                <a:ea typeface="Lato Light"/>
                <a:cs typeface="Lato Light"/>
              </a:rPr>
              <a:t> for claims matching.</a:t>
            </a:r>
            <a:r>
              <a:rPr lang="en-US" sz="2200" dirty="0">
                <a:solidFill>
                  <a:srgbClr val="000000"/>
                </a:solidFill>
                <a:latin typeface="Lato"/>
                <a:ea typeface="Lato Light"/>
                <a:cs typeface="Lato Light"/>
              </a:rPr>
              <a:t> 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1028700" lvl="1" indent="-342900"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Lato"/>
                <a:ea typeface="Lato Light"/>
                <a:cs typeface="Lato Light"/>
              </a:rPr>
              <a:t>When will Sandata accept testing data?</a:t>
            </a:r>
            <a:r>
              <a:rPr lang="en-US" dirty="0">
                <a:solidFill>
                  <a:srgbClr val="000000"/>
                </a:solidFill>
                <a:latin typeface="Lato"/>
                <a:ea typeface="Lato Light"/>
                <a:cs typeface="Lato Light"/>
              </a:rPr>
              <a:t> </a:t>
            </a:r>
            <a:endParaRPr lang="en-US" b="0" i="0" u="none" strike="noStrike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1485900" lvl="2" indent="-342900">
              <a:defRPr/>
            </a:pPr>
            <a:r>
              <a:rPr lang="en-US" sz="2200" dirty="0">
                <a:latin typeface="Lato"/>
                <a:ea typeface="Lato Light"/>
                <a:cs typeface="Lato Light"/>
              </a:rPr>
              <a:t>Effective Monday</a:t>
            </a:r>
            <a:r>
              <a:rPr lang="en-US" sz="2200" b="0" i="0" u="none" strike="noStrike" dirty="0">
                <a:effectLst/>
                <a:latin typeface="Lato"/>
                <a:ea typeface="Lato Light"/>
                <a:cs typeface="Lato Light"/>
              </a:rPr>
              <a:t>, March 6, 2023</a:t>
            </a:r>
            <a:r>
              <a:rPr lang="en-US" sz="2200" dirty="0">
                <a:latin typeface="Lato Light"/>
                <a:ea typeface="Lato Light"/>
                <a:cs typeface="Lato Light"/>
              </a:rPr>
              <a:t>.</a:t>
            </a:r>
            <a:endParaRPr lang="en-US" sz="2200" b="1" dirty="0">
              <a:latin typeface="Lato  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40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F99EB1C1-C4A3-4068-8ABA-D81BF656D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866384"/>
              </p:ext>
            </p:extLst>
          </p:nvPr>
        </p:nvGraphicFramePr>
        <p:xfrm>
          <a:off x="995097" y="527066"/>
          <a:ext cx="9983425" cy="48969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8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96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Lato  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Discussion Topics</a:t>
                      </a:r>
                    </a:p>
                  </a:txBody>
                  <a:tcPr marL="68580" marR="68580" marT="0" marB="0" anchor="ctr">
                    <a:solidFill>
                      <a:srgbClr val="4E6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315543"/>
                  </a:ext>
                </a:extLst>
              </a:tr>
              <a:tr h="489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Welcome and Town Hall Guidelines</a:t>
                      </a:r>
                      <a:endParaRPr lang="en-US" sz="2200" b="0" kern="120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14F8C">
                        <a:alpha val="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312239"/>
                  </a:ext>
                </a:extLst>
              </a:tr>
              <a:tr h="489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Lato" panose="020F0502020204030203" pitchFamily="34" charset="0"/>
                        </a:rPr>
                        <a:t>Federal and State 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Electronic Visit Verification (</a:t>
                      </a:r>
                      <a:r>
                        <a:rPr lang="en-US" sz="2200" dirty="0">
                          <a:latin typeface="Lato" panose="020F0502020204030203" pitchFamily="34" charset="0"/>
                        </a:rPr>
                        <a:t>EVV) Requirements</a:t>
                      </a:r>
                      <a:endParaRPr lang="en-US" sz="2200" b="0" kern="120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414F8C">
                        <a:alpha val="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522893"/>
                  </a:ext>
                </a:extLst>
              </a:tr>
              <a:tr h="489693">
                <a:tc>
                  <a:txBody>
                    <a:bodyPr/>
                    <a:lstStyle/>
                    <a:p>
                      <a:pPr marL="0" marR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tabLst/>
                        <a:defRPr/>
                      </a:pP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Provider Process</a:t>
                      </a:r>
                      <a:endParaRPr lang="en-US" sz="2200" b="0" strike="sngStrike" kern="120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414F8C">
                        <a:alpha val="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877687"/>
                  </a:ext>
                </a:extLst>
              </a:tr>
              <a:tr h="489693">
                <a:tc>
                  <a:txBody>
                    <a:bodyPr/>
                    <a:lstStyle/>
                    <a:p>
                      <a:pPr marL="0" marR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tabLst/>
                        <a:defRPr/>
                      </a:pPr>
                      <a:r>
                        <a:rPr lang="en-US" sz="2200" b="0" strike="noStrike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Integration Testing Process</a:t>
                      </a:r>
                    </a:p>
                  </a:txBody>
                  <a:tcPr marL="68580" marR="68580" marT="0" marB="0" anchor="ctr">
                    <a:solidFill>
                      <a:srgbClr val="414F8C">
                        <a:alpha val="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067366"/>
                  </a:ext>
                </a:extLst>
              </a:tr>
              <a:tr h="48969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EVV Vendor Specification and JSON</a:t>
                      </a:r>
                    </a:p>
                  </a:txBody>
                  <a:tcPr marL="68580" marR="68580" marT="0" marB="0" anchor="ctr">
                    <a:solidFill>
                      <a:srgbClr val="414F8C">
                        <a:alpha val="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439032"/>
                  </a:ext>
                </a:extLst>
              </a:tr>
              <a:tr h="48969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Common EVV Vendor Support Issues 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(Errors and troubleshooting steps)</a:t>
                      </a:r>
                    </a:p>
                  </a:txBody>
                  <a:tcPr marL="68580" marR="68580" marT="0" marB="0" anchor="ctr">
                    <a:solidFill>
                      <a:srgbClr val="414F8C">
                        <a:alpha val="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87744"/>
                  </a:ext>
                </a:extLst>
              </a:tr>
              <a:tr h="489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Support Contact Information (Required information to help triage issues)</a:t>
                      </a:r>
                      <a:endParaRPr lang="en-US" sz="2200" b="0" strike="sngStrike" kern="1200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414F8C">
                        <a:alpha val="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969089"/>
                  </a:ext>
                </a:extLst>
              </a:tr>
              <a:tr h="489693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EVV Vendor and Provider Support Resources</a:t>
                      </a:r>
                    </a:p>
                  </a:txBody>
                  <a:tcPr marL="68580" marR="68580" marT="0" marB="0" anchor="ctr">
                    <a:solidFill>
                      <a:srgbClr val="414F8C">
                        <a:alpha val="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594260"/>
                  </a:ext>
                </a:extLst>
              </a:tr>
              <a:tr h="489693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Coming Soon (Town Hall #2 and Town Hall #3)</a:t>
                      </a:r>
                    </a:p>
                  </a:txBody>
                  <a:tcPr marL="68580" marR="68580" marT="0" marB="0" anchor="ctr">
                    <a:solidFill>
                      <a:srgbClr val="414F8C">
                        <a:alpha val="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220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163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D586-DF6D-4E5D-A341-7B89ECF3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177" y="2766218"/>
            <a:ext cx="8424235" cy="1325563"/>
          </a:xfrm>
        </p:spPr>
        <p:txBody>
          <a:bodyPr/>
          <a:lstStyle/>
          <a:p>
            <a: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  <a:t>EVV Vendor Specification and JSON</a:t>
            </a:r>
          </a:p>
        </p:txBody>
      </p:sp>
    </p:spTree>
    <p:extLst>
      <p:ext uri="{BB962C8B-B14F-4D97-AF65-F5344CB8AC3E}">
        <p14:creationId xmlns:p14="http://schemas.microsoft.com/office/powerpoint/2010/main" val="2766240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7" y="158403"/>
            <a:ext cx="10906956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  <a:t>Understanding the EVV Vendor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9339"/>
            <a:ext cx="12082509" cy="4479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 indent="0">
              <a:buNone/>
            </a:pPr>
            <a:endParaRPr lang="en-US" i="1" dirty="0"/>
          </a:p>
          <a:p>
            <a:pPr marL="1028700" lvl="1" indent="-342900">
              <a:buClr>
                <a:srgbClr val="4964A2"/>
              </a:buClr>
            </a:pPr>
            <a:r>
              <a:rPr lang="en-US" dirty="0">
                <a:latin typeface="Lato" panose="020F0502020204030203" pitchFamily="34" charset="0"/>
                <a:ea typeface="+mn-ea"/>
                <a:cs typeface="+mn-cs"/>
              </a:rPr>
              <a:t>The EVV vendor specification and user guide are housed on the Missouri EVV website.</a:t>
            </a:r>
          </a:p>
          <a:p>
            <a:pPr marL="1485900" lvl="2" indent="-342900">
              <a:buClr>
                <a:srgbClr val="4964A2"/>
              </a:buClr>
            </a:pPr>
            <a:r>
              <a:rPr lang="en-US" sz="2200" dirty="0">
                <a:latin typeface="Lato" panose="020F0502020204030203" pitchFamily="34" charset="0"/>
                <a:ea typeface="+mn-ea"/>
                <a:cs typeface="+mn-cs"/>
              </a:rPr>
              <a:t>EVV vendor specification: </a:t>
            </a:r>
            <a:r>
              <a:rPr lang="en-US" sz="2200" dirty="0">
                <a:latin typeface="Lato" panose="020F0502020204030203" pitchFamily="34" charset="0"/>
                <a:ea typeface="+mn-ea"/>
                <a:cs typeface="+mn-cs"/>
                <a:hlinkClick r:id="rId2"/>
              </a:rPr>
              <a:t>https://dss.mo.gov/mhd/providers/pdf/evv-vendor-specification.pdf</a:t>
            </a:r>
            <a:endParaRPr lang="en-US" sz="2200" dirty="0">
              <a:latin typeface="Lato" panose="020F0502020204030203" pitchFamily="34" charset="0"/>
              <a:ea typeface="+mn-ea"/>
              <a:cs typeface="+mn-cs"/>
            </a:endParaRPr>
          </a:p>
          <a:p>
            <a:pPr marL="1485900" lvl="2" indent="-342900">
              <a:buClr>
                <a:srgbClr val="4964A2"/>
              </a:buClr>
            </a:pPr>
            <a:r>
              <a:rPr lang="en-US" sz="2200" dirty="0">
                <a:latin typeface="Lato" panose="020F0502020204030203" pitchFamily="34" charset="0"/>
                <a:ea typeface="+mn-ea"/>
                <a:cs typeface="+mn-cs"/>
              </a:rPr>
              <a:t>Specification user guide: </a:t>
            </a:r>
            <a:r>
              <a:rPr lang="en-US" sz="2200" dirty="0">
                <a:latin typeface="Lato" panose="020F0502020204030203" pitchFamily="34" charset="0"/>
                <a:ea typeface="+mn-ea"/>
                <a:cs typeface="+mn-cs"/>
                <a:hlinkClick r:id="rId3"/>
              </a:rPr>
              <a:t>https://dss.mo.gov/mhd/providers/pdf/specification-user-guide.pdf</a:t>
            </a:r>
            <a:r>
              <a:rPr lang="en-US" sz="2200" dirty="0">
                <a:latin typeface="Lato" panose="020F0502020204030203" pitchFamily="34" charset="0"/>
                <a:ea typeface="+mn-ea"/>
                <a:cs typeface="+mn-cs"/>
              </a:rPr>
              <a:t> </a:t>
            </a:r>
          </a:p>
          <a:p>
            <a:pPr lvl="2" indent="0">
              <a:buClr>
                <a:srgbClr val="4964A2"/>
              </a:buClr>
              <a:buNone/>
            </a:pPr>
            <a:r>
              <a:rPr lang="en-US" sz="2200" dirty="0">
                <a:latin typeface="Lato" panose="020F0502020204030203" pitchFamily="34" charset="0"/>
                <a:ea typeface="+mn-ea"/>
                <a:cs typeface="+mn-cs"/>
              </a:rPr>
              <a:t> </a:t>
            </a:r>
            <a:endParaRPr lang="en-US" sz="2200" dirty="0">
              <a:latin typeface="Lato" panose="020F0502020204030203" pitchFamily="34" charset="0"/>
            </a:endParaRPr>
          </a:p>
          <a:p>
            <a:pPr marL="1028700" lvl="1" indent="-342900">
              <a:buClr>
                <a:srgbClr val="4964A2"/>
              </a:buClr>
            </a:pPr>
            <a:r>
              <a:rPr lang="en-US" dirty="0">
                <a:latin typeface="Lato" panose="020F0502020204030203" pitchFamily="34" charset="0"/>
                <a:ea typeface="+mn-ea"/>
                <a:cs typeface="+mn-cs"/>
              </a:rPr>
              <a:t>The EVV vendor specification contains three sections: </a:t>
            </a:r>
          </a:p>
          <a:p>
            <a:pPr marL="1485900" lvl="2" indent="-342900">
              <a:buClr>
                <a:srgbClr val="4964A2"/>
              </a:buClr>
            </a:pPr>
            <a:r>
              <a:rPr lang="en-US" sz="2200" dirty="0">
                <a:latin typeface="Lato" panose="020F0502020204030203" pitchFamily="34" charset="0"/>
                <a:ea typeface="+mn-ea"/>
                <a:cs typeface="+mn-cs"/>
              </a:rPr>
              <a:t>Client</a:t>
            </a:r>
          </a:p>
          <a:p>
            <a:pPr marL="1485900" lvl="2" indent="-342900">
              <a:buClr>
                <a:srgbClr val="4964A2"/>
              </a:buClr>
            </a:pPr>
            <a:r>
              <a:rPr lang="en-US" sz="2200" dirty="0">
                <a:latin typeface="Lato" panose="020F0502020204030203" pitchFamily="34" charset="0"/>
                <a:ea typeface="+mn-ea"/>
                <a:cs typeface="+mn-cs"/>
              </a:rPr>
              <a:t>Employee</a:t>
            </a:r>
          </a:p>
          <a:p>
            <a:pPr marL="1485900" lvl="2" indent="-342900">
              <a:buClr>
                <a:srgbClr val="4964A2"/>
              </a:buClr>
            </a:pPr>
            <a:r>
              <a:rPr lang="en-US" sz="2200" dirty="0">
                <a:latin typeface="Lato" panose="020F0502020204030203" pitchFamily="34" charset="0"/>
                <a:ea typeface="+mn-ea"/>
                <a:cs typeface="+mn-cs"/>
              </a:rPr>
              <a:t>Visit</a:t>
            </a:r>
          </a:p>
          <a:p>
            <a:pPr lvl="2" indent="0">
              <a:buNone/>
            </a:pPr>
            <a:endParaRPr lang="en-US" i="1" dirty="0"/>
          </a:p>
          <a:p>
            <a:endParaRPr lang="en-US" sz="2400" dirty="0">
              <a:latin typeface="Lato Light" panose="020F0502020204030203" pitchFamily="34" charset="0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53907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97" y="19050"/>
            <a:ext cx="10906956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  <a:t>Client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50" y="1012233"/>
            <a:ext cx="11450053" cy="5140917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lvl="1" indent="0">
              <a:buNone/>
            </a:pPr>
            <a:endParaRPr lang="en-US" i="1" dirty="0"/>
          </a:p>
          <a:p>
            <a:pPr marL="1028700" lvl="1" indent="-342900">
              <a:buClr>
                <a:srgbClr val="4964A2"/>
              </a:buClr>
            </a:pPr>
            <a:r>
              <a:rPr lang="en-US" sz="3500" dirty="0">
                <a:latin typeface="Lato  "/>
                <a:ea typeface="+mn-ea"/>
                <a:cs typeface="+mn-cs"/>
              </a:rPr>
              <a:t>Three Segments for client records:</a:t>
            </a:r>
          </a:p>
          <a:p>
            <a:pPr marL="1485900" lvl="2" indent="-342900">
              <a:lnSpc>
                <a:spcPct val="120000"/>
              </a:lnSpc>
              <a:buClr>
                <a:srgbClr val="4964A2"/>
              </a:buClr>
            </a:pPr>
            <a:r>
              <a:rPr lang="en-US" sz="3200" dirty="0">
                <a:latin typeface="Lato  "/>
                <a:ea typeface="+mn-ea"/>
                <a:cs typeface="+mn-cs"/>
              </a:rPr>
              <a:t>Client General – Required</a:t>
            </a:r>
          </a:p>
          <a:p>
            <a:pPr marL="1485900" lvl="2" indent="-342900">
              <a:lnSpc>
                <a:spcPct val="120000"/>
              </a:lnSpc>
              <a:buClr>
                <a:srgbClr val="4964A2"/>
              </a:buClr>
            </a:pPr>
            <a:r>
              <a:rPr lang="en-US" sz="3200" dirty="0">
                <a:latin typeface="Lato  "/>
                <a:ea typeface="+mn-ea"/>
                <a:cs typeface="+mn-cs"/>
              </a:rPr>
              <a:t>Client Address – Required</a:t>
            </a:r>
          </a:p>
          <a:p>
            <a:pPr marL="1485900" lvl="2" indent="-342900">
              <a:lnSpc>
                <a:spcPct val="120000"/>
              </a:lnSpc>
              <a:buClr>
                <a:srgbClr val="4964A2"/>
              </a:buClr>
            </a:pPr>
            <a:r>
              <a:rPr lang="en-US" sz="3200" dirty="0">
                <a:latin typeface="Lato  "/>
                <a:ea typeface="+mn-ea"/>
                <a:cs typeface="+mn-cs"/>
              </a:rPr>
              <a:t>Client Phone – Recommended </a:t>
            </a:r>
          </a:p>
          <a:p>
            <a:pPr marL="1943100" lvl="3" indent="-342900">
              <a:lnSpc>
                <a:spcPct val="120000"/>
              </a:lnSpc>
              <a:buClr>
                <a:srgbClr val="4964A2"/>
              </a:buClr>
            </a:pPr>
            <a:r>
              <a:rPr lang="en-US" sz="2900" dirty="0">
                <a:latin typeface="Lato  "/>
                <a:ea typeface="+mn-ea"/>
                <a:cs typeface="+mn-cs"/>
              </a:rPr>
              <a:t>Client payer segments are not required and should </a:t>
            </a:r>
            <a:r>
              <a:rPr lang="en-US" sz="2900" u="sng" dirty="0">
                <a:latin typeface="Lato  "/>
                <a:ea typeface="+mn-ea"/>
                <a:cs typeface="+mn-cs"/>
              </a:rPr>
              <a:t>not</a:t>
            </a:r>
            <a:r>
              <a:rPr lang="en-US" sz="2900" dirty="0">
                <a:latin typeface="Lato  "/>
                <a:ea typeface="+mn-ea"/>
                <a:cs typeface="+mn-cs"/>
              </a:rPr>
              <a:t> be sent.</a:t>
            </a:r>
          </a:p>
          <a:p>
            <a:pPr marL="457200" indent="-457200">
              <a:buClr>
                <a:srgbClr val="4964A2"/>
              </a:buClr>
              <a:buFont typeface="Arial" panose="020B0604020202020204" pitchFamily="34" charset="0"/>
              <a:buChar char="•"/>
            </a:pPr>
            <a:endParaRPr lang="en-US" sz="2900" dirty="0"/>
          </a:p>
          <a:p>
            <a:pPr marL="1028700" lvl="1" indent="-342900">
              <a:buClr>
                <a:srgbClr val="4964A2"/>
              </a:buClr>
            </a:pPr>
            <a:r>
              <a:rPr lang="en-US" sz="3500" dirty="0">
                <a:latin typeface="Lato  "/>
                <a:ea typeface="+mn-ea"/>
                <a:cs typeface="+mn-cs"/>
              </a:rPr>
              <a:t>Identifiers are used for matching logic:</a:t>
            </a:r>
          </a:p>
          <a:p>
            <a:pPr marL="1485900" lvl="2" indent="-342900">
              <a:lnSpc>
                <a:spcPct val="120000"/>
              </a:lnSpc>
              <a:buClr>
                <a:srgbClr val="4964A2"/>
              </a:buClr>
            </a:pPr>
            <a:r>
              <a:rPr lang="en-US" sz="3200" dirty="0" err="1">
                <a:latin typeface="Lato  "/>
                <a:ea typeface="+mn-ea"/>
                <a:cs typeface="+mn-cs"/>
              </a:rPr>
              <a:t>ProviderID</a:t>
            </a:r>
            <a:r>
              <a:rPr lang="en-US" sz="3200" dirty="0">
                <a:latin typeface="Lato  "/>
                <a:ea typeface="+mn-ea"/>
                <a:cs typeface="+mn-cs"/>
              </a:rPr>
              <a:t> value:  9-Digits Medicaid ID</a:t>
            </a:r>
          </a:p>
          <a:p>
            <a:pPr marL="1485900" lvl="2" indent="-342900">
              <a:lnSpc>
                <a:spcPct val="120000"/>
              </a:lnSpc>
              <a:buClr>
                <a:srgbClr val="4964A2"/>
              </a:buClr>
            </a:pPr>
            <a:r>
              <a:rPr lang="en-US" sz="3200" dirty="0" err="1">
                <a:latin typeface="Lato  "/>
                <a:ea typeface="+mn-ea"/>
                <a:cs typeface="+mn-cs"/>
              </a:rPr>
              <a:t>ClientBirthDate</a:t>
            </a:r>
            <a:r>
              <a:rPr lang="en-US" sz="3200" dirty="0">
                <a:latin typeface="Lato  "/>
                <a:ea typeface="+mn-ea"/>
                <a:cs typeface="+mn-cs"/>
              </a:rPr>
              <a:t>: YYYY-MM-DD (Required)</a:t>
            </a:r>
          </a:p>
          <a:p>
            <a:pPr marL="1485900" lvl="2" indent="-342900">
              <a:lnSpc>
                <a:spcPct val="120000"/>
              </a:lnSpc>
              <a:buClr>
                <a:srgbClr val="4964A2"/>
              </a:buClr>
            </a:pPr>
            <a:r>
              <a:rPr lang="en-US" sz="3200" dirty="0" err="1">
                <a:latin typeface="Lato  "/>
                <a:ea typeface="+mn-ea"/>
                <a:cs typeface="+mn-cs"/>
              </a:rPr>
              <a:t>ClientIdentifier</a:t>
            </a:r>
            <a:r>
              <a:rPr lang="en-US" sz="3200" dirty="0">
                <a:latin typeface="Lato  "/>
                <a:ea typeface="+mn-ea"/>
                <a:cs typeface="+mn-cs"/>
              </a:rPr>
              <a:t>: 8-Digits exactly including leading zeros Departmental Client Number (DCN)</a:t>
            </a:r>
          </a:p>
          <a:p>
            <a:pPr marL="1943100" lvl="3" indent="-342900">
              <a:lnSpc>
                <a:spcPct val="120000"/>
              </a:lnSpc>
              <a:buClr>
                <a:srgbClr val="4964A2"/>
              </a:buClr>
            </a:pPr>
            <a:r>
              <a:rPr lang="en-US" sz="2900" dirty="0">
                <a:latin typeface="Lato  "/>
                <a:ea typeface="+mn-ea"/>
                <a:cs typeface="+mn-cs"/>
              </a:rPr>
              <a:t>Error Message: “</a:t>
            </a:r>
            <a:r>
              <a:rPr lang="en-US" sz="2900" dirty="0" err="1">
                <a:latin typeface="Lato  "/>
                <a:ea typeface="+mn-ea"/>
                <a:cs typeface="+mn-cs"/>
              </a:rPr>
              <a:t>Client_ID</a:t>
            </a:r>
            <a:r>
              <a:rPr lang="en-US" sz="2900" dirty="0">
                <a:latin typeface="Lato  "/>
                <a:ea typeface="+mn-ea"/>
                <a:cs typeface="+mn-cs"/>
              </a:rPr>
              <a:t> Not Found” will post if an initial match with the MMIS </a:t>
            </a:r>
            <a:r>
              <a:rPr lang="en-US" sz="2900" dirty="0" err="1">
                <a:latin typeface="Lato  "/>
                <a:ea typeface="+mn-ea"/>
                <a:cs typeface="+mn-cs"/>
              </a:rPr>
              <a:t>ClientIdentifier</a:t>
            </a:r>
            <a:r>
              <a:rPr lang="en-US" sz="2900" dirty="0">
                <a:latin typeface="Lato  "/>
                <a:ea typeface="+mn-ea"/>
                <a:cs typeface="+mn-cs"/>
              </a:rPr>
              <a:t> loaded to Sandata is not made.</a:t>
            </a:r>
          </a:p>
          <a:p>
            <a:pPr marL="1943100" lvl="3" indent="-342900">
              <a:lnSpc>
                <a:spcPct val="120000"/>
              </a:lnSpc>
              <a:buClr>
                <a:srgbClr val="4964A2"/>
              </a:buClr>
            </a:pPr>
            <a:r>
              <a:rPr lang="en-US" sz="2900" dirty="0">
                <a:latin typeface="Lato  "/>
                <a:ea typeface="+mn-ea"/>
                <a:cs typeface="+mn-cs"/>
              </a:rPr>
              <a:t>EVV vendors may need to resubmit after 24 hours to obtain </a:t>
            </a:r>
            <a:r>
              <a:rPr lang="en-US" sz="2900" dirty="0" err="1">
                <a:latin typeface="Lato  "/>
                <a:ea typeface="+mn-ea"/>
                <a:cs typeface="+mn-cs"/>
              </a:rPr>
              <a:t>ClientIdentifier</a:t>
            </a:r>
            <a:r>
              <a:rPr lang="en-US" sz="2900" dirty="0">
                <a:latin typeface="Lato  "/>
                <a:ea typeface="+mn-ea"/>
                <a:cs typeface="+mn-cs"/>
              </a:rPr>
              <a:t> match.</a:t>
            </a:r>
          </a:p>
          <a:p>
            <a:pPr lvl="2" indent="0">
              <a:buClr>
                <a:srgbClr val="4964A2"/>
              </a:buClr>
              <a:buNone/>
            </a:pPr>
            <a:endParaRPr lang="en-US" sz="2900" dirty="0">
              <a:latin typeface="Lato  "/>
              <a:ea typeface="+mn-ea"/>
              <a:cs typeface="+mn-cs"/>
            </a:endParaRPr>
          </a:p>
          <a:p>
            <a:pPr marL="1028700" lvl="1" indent="-342900">
              <a:buClr>
                <a:srgbClr val="4964A2"/>
              </a:buClr>
            </a:pPr>
            <a:r>
              <a:rPr lang="en-US" sz="3500" dirty="0">
                <a:latin typeface="Lato  "/>
                <a:ea typeface="+mn-ea"/>
                <a:cs typeface="+mn-cs"/>
              </a:rPr>
              <a:t>Client Validation:</a:t>
            </a:r>
          </a:p>
          <a:p>
            <a:pPr marL="1485900" lvl="2" indent="-342900">
              <a:lnSpc>
                <a:spcPct val="120000"/>
              </a:lnSpc>
              <a:buClr>
                <a:srgbClr val="4964A2"/>
              </a:buClr>
            </a:pPr>
            <a:r>
              <a:rPr lang="en-US" sz="3200" dirty="0" err="1">
                <a:latin typeface="Lato  "/>
                <a:ea typeface="+mn-ea"/>
                <a:cs typeface="+mn-cs"/>
              </a:rPr>
              <a:t>ClientIdentifier</a:t>
            </a:r>
            <a:r>
              <a:rPr lang="en-US" sz="3200" dirty="0">
                <a:latin typeface="Lato  "/>
                <a:ea typeface="+mn-ea"/>
                <a:cs typeface="+mn-cs"/>
              </a:rPr>
              <a:t> and </a:t>
            </a:r>
            <a:r>
              <a:rPr lang="en-US" sz="3200" dirty="0" err="1">
                <a:latin typeface="Lato  "/>
                <a:ea typeface="+mn-ea"/>
                <a:cs typeface="+mn-cs"/>
              </a:rPr>
              <a:t>ClientBirthDate</a:t>
            </a:r>
            <a:r>
              <a:rPr lang="en-US" sz="3200" dirty="0">
                <a:latin typeface="Lato  "/>
                <a:ea typeface="+mn-ea"/>
                <a:cs typeface="+mn-cs"/>
              </a:rPr>
              <a:t> match to State MMIS data.</a:t>
            </a:r>
            <a:endParaRPr lang="en-US" sz="3200" strike="sngStrike" dirty="0">
              <a:latin typeface="Lato  "/>
              <a:ea typeface="+mn-ea"/>
              <a:cs typeface="+mn-cs"/>
            </a:endParaRPr>
          </a:p>
          <a:p>
            <a:pPr marL="1485900" lvl="2" indent="-342900">
              <a:lnSpc>
                <a:spcPct val="120000"/>
              </a:lnSpc>
              <a:buClr>
                <a:srgbClr val="4964A2"/>
              </a:buClr>
            </a:pPr>
            <a:r>
              <a:rPr lang="en-US" sz="3200" dirty="0" err="1">
                <a:latin typeface="Lato  "/>
                <a:ea typeface="+mn-ea"/>
                <a:cs typeface="+mn-cs"/>
              </a:rPr>
              <a:t>ClientAddress</a:t>
            </a:r>
            <a:r>
              <a:rPr lang="en-US" sz="3200" dirty="0">
                <a:latin typeface="Lato  "/>
                <a:ea typeface="+mn-ea"/>
                <a:cs typeface="+mn-cs"/>
              </a:rPr>
              <a:t> segment is required</a:t>
            </a:r>
          </a:p>
          <a:p>
            <a:pPr marL="1485900" lvl="2" indent="-342900">
              <a:lnSpc>
                <a:spcPct val="120000"/>
              </a:lnSpc>
              <a:buClr>
                <a:srgbClr val="4964A2"/>
              </a:buClr>
            </a:pPr>
            <a:r>
              <a:rPr lang="en-US" sz="3200" dirty="0" err="1">
                <a:latin typeface="Lato  "/>
                <a:ea typeface="+mn-ea"/>
                <a:cs typeface="+mn-cs"/>
              </a:rPr>
              <a:t>ClientPhone</a:t>
            </a:r>
            <a:r>
              <a:rPr lang="en-US" sz="3200" dirty="0">
                <a:latin typeface="Lato  "/>
                <a:ea typeface="+mn-ea"/>
                <a:cs typeface="+mn-cs"/>
              </a:rPr>
              <a:t> segment is recommended</a:t>
            </a:r>
          </a:p>
          <a:p>
            <a:pPr lvl="2" indent="0">
              <a:buNone/>
            </a:pPr>
            <a:endParaRPr lang="en-US" i="1" dirty="0"/>
          </a:p>
          <a:p>
            <a:endParaRPr lang="en-US" sz="2400" dirty="0">
              <a:latin typeface="Lato Light" panose="020F0502020204030203" pitchFamily="34" charset="0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78595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38" y="57631"/>
            <a:ext cx="10515600" cy="1325563"/>
          </a:xfrm>
        </p:spPr>
        <p:txBody>
          <a:bodyPr/>
          <a:lstStyle/>
          <a:p>
            <a:r>
              <a:rPr lang="en-US">
                <a:latin typeface="Lato"/>
                <a:ea typeface="Lato"/>
                <a:cs typeface="Lato"/>
              </a:rPr>
              <a:t>Client Overview: JSON</a:t>
            </a:r>
            <a:endParaRPr lang="en-US">
              <a:solidFill>
                <a:srgbClr val="FF0000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83" y="1098184"/>
            <a:ext cx="8023754" cy="11445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Lato" panose="020F0502020204030203" pitchFamily="34" charset="0"/>
              </a:rPr>
              <a:t>EVV  vendor data is sent via RESTful API / JSON transmissions</a:t>
            </a:r>
          </a:p>
          <a:p>
            <a:pPr marL="1028700" lvl="1" indent="-342900">
              <a:buClr>
                <a:srgbClr val="4964A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</a:rPr>
              <a:t>Example: Missouri Client API</a:t>
            </a:r>
          </a:p>
          <a:p>
            <a:pPr lvl="1" indent="0">
              <a:buClr>
                <a:srgbClr val="4964A2"/>
              </a:buClr>
              <a:buNone/>
            </a:pPr>
            <a:endParaRPr lang="en-US" dirty="0"/>
          </a:p>
          <a:p>
            <a:pPr marL="1485900" lvl="2" indent="-342900"/>
            <a:endParaRPr lang="en-US" i="1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C527A50-2966-4ABD-85EB-C7D64FA63C82}"/>
              </a:ext>
            </a:extLst>
          </p:cNvPr>
          <p:cNvCxnSpPr>
            <a:cxnSpLocks/>
          </p:cNvCxnSpPr>
          <p:nvPr/>
        </p:nvCxnSpPr>
        <p:spPr>
          <a:xfrm flipV="1">
            <a:off x="7037382" y="3122975"/>
            <a:ext cx="1395883" cy="16580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E046C89-408D-4785-BF70-8A4E1C51F70D}"/>
              </a:ext>
            </a:extLst>
          </p:cNvPr>
          <p:cNvCxnSpPr>
            <a:cxnSpLocks/>
          </p:cNvCxnSpPr>
          <p:nvPr/>
        </p:nvCxnSpPr>
        <p:spPr>
          <a:xfrm flipV="1">
            <a:off x="6684812" y="2057400"/>
            <a:ext cx="1897213" cy="18512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21E882-BE38-4531-BA3E-2260BBAC1A99}"/>
              </a:ext>
            </a:extLst>
          </p:cNvPr>
          <p:cNvCxnSpPr>
            <a:cxnSpLocks/>
          </p:cNvCxnSpPr>
          <p:nvPr/>
        </p:nvCxnSpPr>
        <p:spPr>
          <a:xfrm flipH="1">
            <a:off x="6758574" y="1176792"/>
            <a:ext cx="1723697" cy="15761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84BAF77-376B-40D4-859E-BBC6D878B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" r="1168"/>
          <a:stretch/>
        </p:blipFill>
        <p:spPr>
          <a:xfrm>
            <a:off x="323849" y="2186522"/>
            <a:ext cx="6329081" cy="12049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1B594A-A3DE-4118-AC33-55DB7F3CF8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57"/>
          <a:stretch/>
        </p:blipFill>
        <p:spPr>
          <a:xfrm>
            <a:off x="342901" y="3391501"/>
            <a:ext cx="6310030" cy="13266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0BBB5C-57E5-48B6-9B3D-7B7618FC98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8" t="29828" r="5298" b="7781"/>
          <a:stretch/>
        </p:blipFill>
        <p:spPr>
          <a:xfrm>
            <a:off x="3748088" y="4952445"/>
            <a:ext cx="5857876" cy="1610279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1F14827A-E28A-2F6C-7699-457B240EA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781" y="819758"/>
            <a:ext cx="3359649" cy="4054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05148B-1EA2-1A73-69BD-7B761FB5E6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56" t="-2478" r="356" b="92989"/>
          <a:stretch/>
        </p:blipFill>
        <p:spPr>
          <a:xfrm>
            <a:off x="3603559" y="4718461"/>
            <a:ext cx="6329081" cy="24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55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22" y="158403"/>
            <a:ext cx="10906956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  <a:t>Employee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9339"/>
            <a:ext cx="12082509" cy="487808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lvl="1" indent="0">
              <a:buNone/>
            </a:pPr>
            <a:endParaRPr lang="en-US" sz="2600" i="1" dirty="0"/>
          </a:p>
          <a:p>
            <a:pPr marL="1028700" lvl="1" indent="-342900">
              <a:buClr>
                <a:srgbClr val="4964A2"/>
              </a:buClr>
            </a:pPr>
            <a:r>
              <a:rPr lang="en-US" sz="2600" dirty="0">
                <a:latin typeface="Lato  "/>
                <a:ea typeface="+mn-ea"/>
                <a:cs typeface="+mn-cs"/>
              </a:rPr>
              <a:t>One required segment for Employee (Person providing service in the home):</a:t>
            </a:r>
            <a:endParaRPr lang="en-US" sz="2600" strike="sngStrike" dirty="0">
              <a:latin typeface="Lato  "/>
              <a:ea typeface="+mn-ea"/>
              <a:cs typeface="+mn-cs"/>
            </a:endParaRPr>
          </a:p>
          <a:p>
            <a:pPr marL="1600200" lvl="2" indent="-457200">
              <a:buClr>
                <a:srgbClr val="4964A2"/>
              </a:buClr>
            </a:pPr>
            <a:r>
              <a:rPr lang="en-US" sz="2600" dirty="0">
                <a:latin typeface="Lato  "/>
                <a:ea typeface="+mn-ea"/>
                <a:cs typeface="+mn-cs"/>
              </a:rPr>
              <a:t>Employee General</a:t>
            </a:r>
          </a:p>
          <a:p>
            <a:pPr marL="457200" indent="-457200">
              <a:buClr>
                <a:srgbClr val="4964A2"/>
              </a:buClr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1028700" lvl="1" indent="-342900">
              <a:buClr>
                <a:srgbClr val="4964A2"/>
              </a:buClr>
            </a:pPr>
            <a:r>
              <a:rPr lang="en-US" sz="2600" dirty="0">
                <a:latin typeface="Lato  "/>
                <a:ea typeface="+mn-ea"/>
                <a:cs typeface="+mn-cs"/>
              </a:rPr>
              <a:t>Identifiers used for matching logic:</a:t>
            </a:r>
          </a:p>
          <a:p>
            <a:pPr marL="1600200" lvl="2" indent="-457200">
              <a:lnSpc>
                <a:spcPct val="110000"/>
              </a:lnSpc>
              <a:buClr>
                <a:srgbClr val="4964A2"/>
              </a:buClr>
            </a:pPr>
            <a:r>
              <a:rPr lang="en-US" sz="2600" dirty="0" err="1">
                <a:latin typeface="Lato  "/>
                <a:ea typeface="+mn-ea"/>
                <a:cs typeface="+mn-cs"/>
              </a:rPr>
              <a:t>ProviderID</a:t>
            </a:r>
            <a:r>
              <a:rPr lang="en-US" sz="2600" dirty="0">
                <a:latin typeface="Lato  "/>
                <a:ea typeface="+mn-ea"/>
                <a:cs typeface="+mn-cs"/>
              </a:rPr>
              <a:t> value: 9-Digits Medicaid ID</a:t>
            </a:r>
          </a:p>
          <a:p>
            <a:pPr marL="1600200" lvl="2" indent="-457200">
              <a:lnSpc>
                <a:spcPct val="110000"/>
              </a:lnSpc>
              <a:buClr>
                <a:srgbClr val="4964A2"/>
              </a:buClr>
            </a:pPr>
            <a:r>
              <a:rPr lang="en-US" sz="2600" dirty="0" err="1">
                <a:latin typeface="Lato  "/>
                <a:ea typeface="+mn-ea"/>
                <a:cs typeface="+mn-cs"/>
              </a:rPr>
              <a:t>EmployeeIdentifier</a:t>
            </a:r>
            <a:r>
              <a:rPr lang="en-US" sz="2600" dirty="0">
                <a:latin typeface="Lato  "/>
                <a:ea typeface="+mn-ea"/>
                <a:cs typeface="+mn-cs"/>
              </a:rPr>
              <a:t>: 8-Digits exactly including leading zeros Family Care Safety Registry (FCSR) Number</a:t>
            </a:r>
          </a:p>
          <a:p>
            <a:pPr lvl="2" indent="0">
              <a:buClr>
                <a:srgbClr val="4964A2"/>
              </a:buClr>
              <a:buNone/>
            </a:pPr>
            <a:endParaRPr lang="en-US" sz="2600" dirty="0">
              <a:latin typeface="Lato  "/>
              <a:ea typeface="+mn-ea"/>
              <a:cs typeface="+mn-cs"/>
            </a:endParaRPr>
          </a:p>
          <a:p>
            <a:pPr marL="1028700" lvl="1" indent="-342900">
              <a:buClr>
                <a:srgbClr val="4964A2"/>
              </a:buClr>
            </a:pPr>
            <a:r>
              <a:rPr lang="en-US" sz="2600" dirty="0">
                <a:latin typeface="Lato  "/>
                <a:ea typeface="+mn-ea"/>
                <a:cs typeface="+mn-cs"/>
              </a:rPr>
              <a:t>Employee Validation:</a:t>
            </a:r>
          </a:p>
          <a:p>
            <a:pPr marL="1600200" lvl="2" indent="-457200">
              <a:lnSpc>
                <a:spcPct val="120000"/>
              </a:lnSpc>
              <a:buClr>
                <a:srgbClr val="4964A2"/>
              </a:buClr>
            </a:pPr>
            <a:r>
              <a:rPr lang="en-US" sz="2600" dirty="0" err="1">
                <a:latin typeface="Lato  "/>
                <a:ea typeface="+mn-ea"/>
                <a:cs typeface="+mn-cs"/>
              </a:rPr>
              <a:t>EmployeeIdentifier</a:t>
            </a:r>
            <a:r>
              <a:rPr lang="en-US" sz="2600" dirty="0">
                <a:latin typeface="Lato  "/>
                <a:ea typeface="+mn-ea"/>
                <a:cs typeface="+mn-cs"/>
              </a:rPr>
              <a:t> length check</a:t>
            </a:r>
          </a:p>
          <a:p>
            <a:pPr marL="1600200" lvl="2" indent="-457200">
              <a:lnSpc>
                <a:spcPct val="120000"/>
              </a:lnSpc>
              <a:buClr>
                <a:srgbClr val="4964A2"/>
              </a:buClr>
            </a:pPr>
            <a:r>
              <a:rPr lang="en-US" sz="2600" dirty="0" err="1">
                <a:latin typeface="Lato  "/>
                <a:ea typeface="+mn-ea"/>
                <a:cs typeface="+mn-cs"/>
              </a:rPr>
              <a:t>EmployeeIdentifier</a:t>
            </a:r>
            <a:r>
              <a:rPr lang="en-US" sz="2600" dirty="0">
                <a:latin typeface="Lato  "/>
                <a:ea typeface="+mn-ea"/>
                <a:cs typeface="+mn-cs"/>
              </a:rPr>
              <a:t> will be matched to existing records:</a:t>
            </a:r>
          </a:p>
          <a:p>
            <a:pPr marL="2057400" lvl="3" indent="-457200">
              <a:lnSpc>
                <a:spcPct val="120000"/>
              </a:lnSpc>
              <a:buClr>
                <a:srgbClr val="4964A2"/>
              </a:buClr>
            </a:pPr>
            <a:r>
              <a:rPr lang="en-US" sz="2600" dirty="0">
                <a:latin typeface="Lato  "/>
                <a:ea typeface="+mn-ea"/>
                <a:cs typeface="+mn-cs"/>
              </a:rPr>
              <a:t>No Match = Insert new record</a:t>
            </a:r>
          </a:p>
          <a:p>
            <a:pPr marL="2057400" lvl="3" indent="-457200">
              <a:lnSpc>
                <a:spcPct val="120000"/>
              </a:lnSpc>
              <a:buClr>
                <a:srgbClr val="4964A2"/>
              </a:buClr>
            </a:pPr>
            <a:r>
              <a:rPr lang="en-US" sz="2600" dirty="0">
                <a:latin typeface="Lato  "/>
                <a:ea typeface="+mn-ea"/>
                <a:cs typeface="+mn-cs"/>
              </a:rPr>
              <a:t>Yes Match = Update existing</a:t>
            </a:r>
          </a:p>
          <a:p>
            <a:pPr lvl="2" indent="0">
              <a:buNone/>
            </a:pPr>
            <a:endParaRPr lang="en-US" i="1" dirty="0"/>
          </a:p>
          <a:p>
            <a:endParaRPr lang="en-US" sz="2400" dirty="0">
              <a:latin typeface="Lato Light" panose="020F0502020204030203" pitchFamily="34" charset="0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95805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38" y="57631"/>
            <a:ext cx="10515600" cy="1325563"/>
          </a:xfrm>
        </p:spPr>
        <p:txBody>
          <a:bodyPr/>
          <a:lstStyle/>
          <a:p>
            <a:r>
              <a:rPr lang="en-US">
                <a:latin typeface="Lato"/>
                <a:ea typeface="Lato"/>
                <a:cs typeface="Lato"/>
              </a:rPr>
              <a:t>Employee Overview: JSON</a:t>
            </a:r>
            <a:endParaRPr lang="en-US">
              <a:solidFill>
                <a:srgbClr val="FF0000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83" y="1098184"/>
            <a:ext cx="8117933" cy="11445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Lato" panose="020F0502020204030203" pitchFamily="34" charset="0"/>
              </a:rPr>
              <a:t>EVV  vendor data is sent via RESTful API / JSON transmissions</a:t>
            </a:r>
          </a:p>
          <a:p>
            <a:pPr marL="1028700" lvl="1" indent="-342900">
              <a:buClr>
                <a:srgbClr val="4964A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</a:rPr>
              <a:t>Example: Missouri Employee API</a:t>
            </a:r>
          </a:p>
          <a:p>
            <a:pPr lvl="1" indent="0">
              <a:buClr>
                <a:srgbClr val="4964A2"/>
              </a:buClr>
              <a:buNone/>
            </a:pPr>
            <a:endParaRPr lang="en-US" dirty="0"/>
          </a:p>
          <a:p>
            <a:pPr marL="1485900" lvl="2" indent="-342900"/>
            <a:endParaRPr lang="en-US" i="1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889D1BE-5F59-F968-831B-EC149526FF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5" r="3046" b="2267"/>
          <a:stretch/>
        </p:blipFill>
        <p:spPr>
          <a:xfrm>
            <a:off x="414176" y="2976564"/>
            <a:ext cx="9568024" cy="3141932"/>
          </a:xfrm>
          <a:prstGeom prst="rect">
            <a:avLst/>
          </a:prstGeom>
        </p:spPr>
      </p:pic>
      <p:pic>
        <p:nvPicPr>
          <p:cNvPr id="8" name="Picture 9" descr="Text, letter&#10;&#10;Description automatically generated">
            <a:extLst>
              <a:ext uri="{FF2B5EF4-FFF2-40B4-BE49-F238E27FC236}">
                <a16:creationId xmlns:a16="http://schemas.microsoft.com/office/drawing/2014/main" id="{62E544F0-49E3-728F-3E33-B91897A93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65" y="451231"/>
            <a:ext cx="3804862" cy="257416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21E882-BE38-4531-BA3E-2260BBAC1A99}"/>
              </a:ext>
            </a:extLst>
          </p:cNvPr>
          <p:cNvCxnSpPr>
            <a:cxnSpLocks/>
          </p:cNvCxnSpPr>
          <p:nvPr/>
        </p:nvCxnSpPr>
        <p:spPr>
          <a:xfrm flipH="1">
            <a:off x="7072313" y="1013615"/>
            <a:ext cx="1243012" cy="30467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E046C89-408D-4785-BF70-8A4E1C51F70D}"/>
              </a:ext>
            </a:extLst>
          </p:cNvPr>
          <p:cNvCxnSpPr>
            <a:cxnSpLocks/>
          </p:cNvCxnSpPr>
          <p:nvPr/>
        </p:nvCxnSpPr>
        <p:spPr>
          <a:xfrm flipV="1">
            <a:off x="7556692" y="1738313"/>
            <a:ext cx="801496" cy="32270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954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348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  <a:t>Visit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411550"/>
            <a:ext cx="11745157" cy="467835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lvl="1" indent="0">
              <a:buNone/>
            </a:pPr>
            <a:endParaRPr lang="en-US" i="1" dirty="0"/>
          </a:p>
          <a:p>
            <a:pPr marL="1028700" lvl="1" indent="-342900"/>
            <a:r>
              <a:rPr lang="en-US" sz="2400" dirty="0">
                <a:latin typeface="Lato  "/>
                <a:ea typeface="+mn-ea"/>
                <a:cs typeface="+mn-cs"/>
              </a:rPr>
              <a:t>One required segment for Visit Records:</a:t>
            </a:r>
          </a:p>
          <a:p>
            <a:pPr lvl="3">
              <a:lnSpc>
                <a:spcPct val="120000"/>
              </a:lnSpc>
              <a:buClr>
                <a:srgbClr val="4964A2"/>
              </a:buClr>
            </a:pPr>
            <a:r>
              <a:rPr lang="en-US" sz="2200" dirty="0">
                <a:latin typeface="Lato  "/>
                <a:ea typeface="+mn-ea"/>
                <a:cs typeface="+mn-cs"/>
              </a:rPr>
              <a:t>Visit General</a:t>
            </a:r>
          </a:p>
          <a:p>
            <a:pPr marL="914400" lvl="2" indent="0">
              <a:buNone/>
            </a:pPr>
            <a:endParaRPr lang="en-US" sz="2200" dirty="0">
              <a:latin typeface="Lato  "/>
              <a:ea typeface="+mn-ea"/>
              <a:cs typeface="+mn-cs"/>
            </a:endParaRPr>
          </a:p>
          <a:p>
            <a:pPr marL="1028700" lvl="1" indent="-342900"/>
            <a:r>
              <a:rPr lang="en-US" sz="2600" dirty="0">
                <a:latin typeface="Lato  "/>
                <a:ea typeface="+mn-ea"/>
                <a:cs typeface="+mn-cs"/>
              </a:rPr>
              <a:t> </a:t>
            </a:r>
            <a:r>
              <a:rPr lang="en-US" sz="2400" dirty="0">
                <a:latin typeface="Lato  "/>
                <a:ea typeface="+mn-ea"/>
                <a:cs typeface="+mn-cs"/>
              </a:rPr>
              <a:t>Three conditional segments for Visit Records</a:t>
            </a:r>
            <a:r>
              <a:rPr lang="en-US" sz="2600" dirty="0">
                <a:latin typeface="Lato  "/>
                <a:ea typeface="+mn-ea"/>
                <a:cs typeface="+mn-cs"/>
              </a:rPr>
              <a:t>:</a:t>
            </a:r>
          </a:p>
          <a:p>
            <a:pPr lvl="3">
              <a:lnSpc>
                <a:spcPct val="120000"/>
              </a:lnSpc>
              <a:buClr>
                <a:srgbClr val="4964A2"/>
              </a:buClr>
            </a:pPr>
            <a:r>
              <a:rPr lang="en-US" sz="2200" dirty="0">
                <a:latin typeface="Lato  "/>
                <a:ea typeface="+mn-ea"/>
                <a:cs typeface="+mn-cs"/>
              </a:rPr>
              <a:t>Calls</a:t>
            </a:r>
          </a:p>
          <a:p>
            <a:pPr lvl="3">
              <a:lnSpc>
                <a:spcPct val="120000"/>
              </a:lnSpc>
              <a:buClr>
                <a:srgbClr val="4964A2"/>
              </a:buClr>
            </a:pPr>
            <a:r>
              <a:rPr lang="en-US" sz="2200" dirty="0">
                <a:latin typeface="Lato  "/>
                <a:ea typeface="+mn-ea"/>
                <a:cs typeface="+mn-cs"/>
              </a:rPr>
              <a:t>Visit Changes</a:t>
            </a:r>
          </a:p>
          <a:p>
            <a:pPr lvl="3">
              <a:lnSpc>
                <a:spcPct val="120000"/>
              </a:lnSpc>
              <a:buClr>
                <a:srgbClr val="4964A2"/>
              </a:buClr>
            </a:pPr>
            <a:r>
              <a:rPr lang="en-US" sz="2200" dirty="0">
                <a:latin typeface="Lato  "/>
                <a:ea typeface="+mn-ea"/>
                <a:cs typeface="+mn-cs"/>
              </a:rPr>
              <a:t>Visit Tasks</a:t>
            </a:r>
          </a:p>
          <a:p>
            <a:pPr marL="1028700" lvl="1" indent="-342900"/>
            <a:endParaRPr lang="en-US" dirty="0">
              <a:latin typeface="Lato  "/>
              <a:ea typeface="+mn-ea"/>
              <a:cs typeface="+mn-cs"/>
            </a:endParaRPr>
          </a:p>
          <a:p>
            <a:pPr marL="1028700" lvl="1" indent="-342900"/>
            <a:r>
              <a:rPr lang="en-US" sz="2400" dirty="0">
                <a:latin typeface="Lato  "/>
                <a:ea typeface="+mn-ea"/>
                <a:cs typeface="+mn-cs"/>
              </a:rPr>
              <a:t>Identifiers used for matching logic</a:t>
            </a:r>
            <a:r>
              <a:rPr lang="en-US" sz="2600" dirty="0">
                <a:latin typeface="Lato  "/>
                <a:ea typeface="+mn-ea"/>
                <a:cs typeface="+mn-cs"/>
              </a:rPr>
              <a:t>:</a:t>
            </a:r>
          </a:p>
          <a:p>
            <a:pPr lvl="3">
              <a:lnSpc>
                <a:spcPct val="120000"/>
              </a:lnSpc>
              <a:buClr>
                <a:srgbClr val="4964A2"/>
              </a:buClr>
            </a:pPr>
            <a:r>
              <a:rPr lang="en-US" sz="2200" dirty="0" err="1">
                <a:latin typeface="Lato  "/>
                <a:ea typeface="+mn-ea"/>
                <a:cs typeface="+mn-cs"/>
              </a:rPr>
              <a:t>ProviderID</a:t>
            </a:r>
            <a:r>
              <a:rPr lang="en-US" sz="2200" dirty="0">
                <a:latin typeface="Lato  "/>
                <a:ea typeface="+mn-ea"/>
                <a:cs typeface="+mn-cs"/>
              </a:rPr>
              <a:t> value: 9-Digits Medicaid ID</a:t>
            </a:r>
          </a:p>
          <a:p>
            <a:pPr lvl="3">
              <a:lnSpc>
                <a:spcPct val="120000"/>
              </a:lnSpc>
              <a:buClr>
                <a:srgbClr val="4964A2"/>
              </a:buClr>
            </a:pPr>
            <a:r>
              <a:rPr lang="en-US" sz="2200" dirty="0" err="1">
                <a:latin typeface="Lato  "/>
                <a:ea typeface="+mn-ea"/>
                <a:cs typeface="+mn-cs"/>
              </a:rPr>
              <a:t>VisitOtherID</a:t>
            </a:r>
            <a:r>
              <a:rPr lang="en-US" sz="2200" dirty="0">
                <a:latin typeface="Lato  "/>
                <a:ea typeface="+mn-ea"/>
                <a:cs typeface="+mn-cs"/>
              </a:rPr>
              <a:t> value: ID from EVV vendor system</a:t>
            </a:r>
          </a:p>
          <a:p>
            <a:pPr lvl="3">
              <a:lnSpc>
                <a:spcPct val="120000"/>
              </a:lnSpc>
              <a:buClr>
                <a:srgbClr val="4964A2"/>
              </a:buClr>
            </a:pPr>
            <a:r>
              <a:rPr lang="en-US" sz="2200" dirty="0" err="1">
                <a:latin typeface="Lato  "/>
                <a:ea typeface="+mn-ea"/>
                <a:cs typeface="+mn-cs"/>
              </a:rPr>
              <a:t>ClientIdentifier</a:t>
            </a:r>
            <a:r>
              <a:rPr lang="en-US" sz="2200" dirty="0">
                <a:latin typeface="Lato  "/>
                <a:ea typeface="+mn-ea"/>
                <a:cs typeface="+mn-cs"/>
              </a:rPr>
              <a:t>:  8-Digits Departmental Client Number (DCN)</a:t>
            </a:r>
          </a:p>
          <a:p>
            <a:pPr lvl="3">
              <a:lnSpc>
                <a:spcPct val="120000"/>
              </a:lnSpc>
              <a:buClr>
                <a:srgbClr val="4964A2"/>
              </a:buClr>
            </a:pPr>
            <a:r>
              <a:rPr lang="en-US" sz="2200" dirty="0" err="1">
                <a:latin typeface="Lato  "/>
                <a:ea typeface="+mn-ea"/>
                <a:cs typeface="+mn-cs"/>
              </a:rPr>
              <a:t>EmployeeIdentifier</a:t>
            </a:r>
            <a:r>
              <a:rPr lang="en-US" sz="2200" dirty="0">
                <a:latin typeface="Lato  "/>
                <a:ea typeface="+mn-ea"/>
                <a:cs typeface="+mn-cs"/>
              </a:rPr>
              <a:t>: 8-Digits Family Care Safety Registry (FCSR) Number</a:t>
            </a:r>
          </a:p>
          <a:p>
            <a:pPr lvl="2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25656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  <a:t>Visit Overview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445D1-560C-41C0-936E-CD37591A2A04}"/>
              </a:ext>
            </a:extLst>
          </p:cNvPr>
          <p:cNvSpPr txBox="1">
            <a:spLocks/>
          </p:cNvSpPr>
          <p:nvPr/>
        </p:nvSpPr>
        <p:spPr>
          <a:xfrm>
            <a:off x="304800" y="990600"/>
            <a:ext cx="11332142" cy="50315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E62B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 Light" panose="020F0502020204030203" pitchFamily="34" charset="0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600" dirty="0">
                <a:latin typeface="Lato  "/>
                <a:ea typeface="+mn-ea"/>
                <a:cs typeface="+mn-cs"/>
              </a:rPr>
              <a:t>Procedure code validation.</a:t>
            </a:r>
            <a:endParaRPr lang="en-US" sz="2400" dirty="0">
              <a:latin typeface="Lato  "/>
              <a:ea typeface="+mn-ea"/>
              <a:cs typeface="+mn-cs"/>
            </a:endParaRPr>
          </a:p>
          <a:p>
            <a:pPr marL="1485900" lvl="2" indent="-342900">
              <a:lnSpc>
                <a:spcPct val="120000"/>
              </a:lnSpc>
              <a:defRPr/>
            </a:pPr>
            <a:r>
              <a:rPr lang="en-US" sz="2400" dirty="0" err="1">
                <a:latin typeface="Lato  "/>
                <a:ea typeface="+mn-ea"/>
                <a:cs typeface="+mn-cs"/>
              </a:rPr>
              <a:t>PayerID</a:t>
            </a:r>
            <a:r>
              <a:rPr lang="en-US" sz="2400" dirty="0">
                <a:latin typeface="Lato  "/>
                <a:ea typeface="+mn-ea"/>
                <a:cs typeface="+mn-cs"/>
              </a:rPr>
              <a:t>, </a:t>
            </a:r>
            <a:r>
              <a:rPr lang="en-US" sz="2400" dirty="0" err="1">
                <a:latin typeface="Lato  "/>
                <a:ea typeface="+mn-ea"/>
                <a:cs typeface="+mn-cs"/>
              </a:rPr>
              <a:t>PayerProgram</a:t>
            </a:r>
            <a:r>
              <a:rPr lang="en-US" sz="2400" dirty="0">
                <a:latin typeface="Lato  "/>
                <a:ea typeface="+mn-ea"/>
                <a:cs typeface="+mn-cs"/>
              </a:rPr>
              <a:t>, &amp; </a:t>
            </a:r>
            <a:r>
              <a:rPr lang="en-US" sz="2400" dirty="0" err="1">
                <a:latin typeface="Lato  "/>
                <a:ea typeface="+mn-ea"/>
                <a:cs typeface="+mn-cs"/>
              </a:rPr>
              <a:t>ProcedureCode</a:t>
            </a:r>
            <a:r>
              <a:rPr lang="en-US" sz="2400" dirty="0">
                <a:latin typeface="Lato  "/>
                <a:ea typeface="+mn-ea"/>
                <a:cs typeface="+mn-cs"/>
              </a:rPr>
              <a:t> must match to a valid record as listed in the specification.</a:t>
            </a:r>
            <a:endParaRPr lang="en-US" sz="2200" dirty="0">
              <a:latin typeface="Lato  "/>
              <a:ea typeface="+mn-ea"/>
              <a:cs typeface="+mn-cs"/>
            </a:endParaRPr>
          </a:p>
          <a:p>
            <a:pPr marL="1485900" marR="0" lvl="2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E62B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latin typeface="Lato  "/>
              <a:ea typeface="+mn-ea"/>
              <a:cs typeface="+mn-cs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600" dirty="0" err="1">
                <a:latin typeface="Lato  "/>
                <a:ea typeface="+mn-ea"/>
                <a:cs typeface="+mn-cs"/>
              </a:rPr>
              <a:t>ClientIdentifier</a:t>
            </a:r>
            <a:r>
              <a:rPr lang="en-US" sz="2600" dirty="0">
                <a:latin typeface="Lato  "/>
                <a:ea typeface="+mn-ea"/>
                <a:cs typeface="+mn-cs"/>
              </a:rPr>
              <a:t> must match to existing client record.</a:t>
            </a:r>
            <a:endParaRPr lang="en-US" sz="2400" dirty="0">
              <a:latin typeface="Lato  "/>
              <a:ea typeface="+mn-ea"/>
              <a:cs typeface="+mn-cs"/>
            </a:endParaRPr>
          </a:p>
          <a:p>
            <a:pPr marL="1943100" lvl="3" indent="-342900">
              <a:lnSpc>
                <a:spcPct val="120000"/>
              </a:lnSpc>
              <a:buClr>
                <a:srgbClr val="4964A2"/>
              </a:buClr>
            </a:pPr>
            <a:r>
              <a:rPr lang="en-US" sz="2400" dirty="0">
                <a:latin typeface="Lato  "/>
              </a:rPr>
              <a:t>Error Message: “</a:t>
            </a:r>
            <a:r>
              <a:rPr lang="en-US" sz="2400" dirty="0" err="1">
                <a:latin typeface="Lato  "/>
              </a:rPr>
              <a:t>Client_ID</a:t>
            </a:r>
            <a:r>
              <a:rPr lang="en-US" sz="2400" dirty="0">
                <a:latin typeface="Lato  "/>
              </a:rPr>
              <a:t> Not Found” will post if an initial match with the MMIS </a:t>
            </a:r>
            <a:r>
              <a:rPr lang="en-US" sz="2400" dirty="0" err="1">
                <a:latin typeface="Lato  "/>
              </a:rPr>
              <a:t>ClientIdentifier</a:t>
            </a:r>
            <a:r>
              <a:rPr lang="en-US" sz="2400" dirty="0">
                <a:latin typeface="Lato  "/>
              </a:rPr>
              <a:t> loaded to Sandata is not made.</a:t>
            </a:r>
          </a:p>
          <a:p>
            <a:pPr marL="1943100" lvl="3" indent="-342900">
              <a:lnSpc>
                <a:spcPct val="120000"/>
              </a:lnSpc>
              <a:buClr>
                <a:srgbClr val="4964A2"/>
              </a:buClr>
            </a:pPr>
            <a:r>
              <a:rPr lang="en-US" sz="2400" dirty="0">
                <a:latin typeface="Lato  "/>
              </a:rPr>
              <a:t>EVV vendors may need to resubmit after 24 hours to obtain </a:t>
            </a:r>
            <a:r>
              <a:rPr lang="en-US" sz="2400" dirty="0" err="1">
                <a:latin typeface="Lato  "/>
              </a:rPr>
              <a:t>ClientIdentifier</a:t>
            </a:r>
            <a:r>
              <a:rPr lang="en-US" sz="2400" dirty="0">
                <a:latin typeface="Lato  "/>
              </a:rPr>
              <a:t> match.</a:t>
            </a:r>
            <a:endParaRPr lang="en-US" sz="2600" dirty="0">
              <a:latin typeface="Lato  "/>
            </a:endParaRPr>
          </a:p>
          <a:p>
            <a:pPr lvl="3" indent="0">
              <a:buClr>
                <a:srgbClr val="4964A2"/>
              </a:buClr>
              <a:buNone/>
            </a:pPr>
            <a:endParaRPr lang="en-US" dirty="0">
              <a:latin typeface="Lato  "/>
              <a:ea typeface="+mn-ea"/>
              <a:cs typeface="+mn-cs"/>
            </a:endParaRPr>
          </a:p>
          <a:p>
            <a:pPr marL="1028700" lvl="1" indent="-342900">
              <a:defRPr/>
            </a:pPr>
            <a:r>
              <a:rPr lang="en-US" sz="2600" dirty="0" err="1">
                <a:latin typeface="Lato  "/>
                <a:ea typeface="+mn-ea"/>
                <a:cs typeface="+mn-cs"/>
              </a:rPr>
              <a:t>EmployeeIdentifier</a:t>
            </a:r>
            <a:r>
              <a:rPr lang="en-US" sz="2600" dirty="0">
                <a:latin typeface="Lato  "/>
                <a:ea typeface="+mn-ea"/>
                <a:cs typeface="+mn-cs"/>
              </a:rPr>
              <a:t> must match to existing employee record.</a:t>
            </a:r>
            <a:endParaRPr lang="en-US" sz="2400" dirty="0">
              <a:latin typeface="Lato  "/>
              <a:ea typeface="+mn-ea"/>
              <a:cs typeface="+mn-cs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US" dirty="0">
              <a:latin typeface="Lato  "/>
              <a:ea typeface="+mn-ea"/>
              <a:cs typeface="+mn-cs"/>
            </a:endParaRPr>
          </a:p>
          <a:p>
            <a:pPr marL="1028700" lvl="1" indent="-342900">
              <a:defRPr/>
            </a:pPr>
            <a:r>
              <a:rPr lang="en-US" sz="2600" dirty="0">
                <a:latin typeface="Lato  "/>
                <a:ea typeface="+mn-ea"/>
                <a:cs typeface="+mn-cs"/>
              </a:rPr>
              <a:t>Optional segments are required based on the condition for the segment.</a:t>
            </a:r>
            <a:r>
              <a:rPr lang="en-US" sz="2400" dirty="0">
                <a:latin typeface="Lato  "/>
                <a:ea typeface="+mn-ea"/>
                <a:cs typeface="+mn-cs"/>
              </a:rPr>
              <a:t> </a:t>
            </a:r>
            <a:r>
              <a:rPr lang="en-US" sz="2600" dirty="0">
                <a:latin typeface="Lato  "/>
                <a:ea typeface="+mn-ea"/>
                <a:cs typeface="+mn-cs"/>
              </a:rPr>
              <a:t> </a:t>
            </a:r>
          </a:p>
          <a:p>
            <a:pPr marL="1485900" marR="0" lvl="2" indent="-342900" fontAlgn="auto">
              <a:lnSpc>
                <a:spcPct val="120000"/>
              </a:lnSpc>
              <a:spcAft>
                <a:spcPts val="0"/>
              </a:spcAft>
              <a:buSzTx/>
              <a:tabLst/>
              <a:defRPr/>
            </a:pPr>
            <a:r>
              <a:rPr lang="en-US" sz="2400" dirty="0">
                <a:latin typeface="Lato  "/>
                <a:ea typeface="+mn-ea"/>
                <a:cs typeface="+mn-cs"/>
              </a:rPr>
              <a:t>Example: When a change is required for a visit previously sent to the EAS, the updated visit will require the </a:t>
            </a:r>
            <a:r>
              <a:rPr lang="en-US" sz="2400" dirty="0" err="1">
                <a:latin typeface="Lato  "/>
                <a:ea typeface="+mn-ea"/>
                <a:cs typeface="+mn-cs"/>
              </a:rPr>
              <a:t>VisitChange</a:t>
            </a:r>
            <a:r>
              <a:rPr lang="en-US" sz="2400" dirty="0">
                <a:latin typeface="Lato  "/>
                <a:ea typeface="+mn-ea"/>
                <a:cs typeface="+mn-cs"/>
              </a:rPr>
              <a:t> Segment.</a:t>
            </a:r>
          </a:p>
          <a:p>
            <a:pPr marR="0" lvl="2" indent="0" fontAlgn="auto">
              <a:spcAft>
                <a:spcPts val="0"/>
              </a:spcAft>
              <a:buSzTx/>
              <a:buNone/>
              <a:tabLst/>
              <a:defRPr/>
            </a:pPr>
            <a:endParaRPr lang="en-US" sz="2400" dirty="0">
              <a:latin typeface="Lato  "/>
              <a:ea typeface="+mn-ea"/>
              <a:cs typeface="+mn-cs"/>
            </a:endParaRPr>
          </a:p>
          <a:p>
            <a:pPr marL="1028700" lvl="1" indent="-342900">
              <a:lnSpc>
                <a:spcPct val="120000"/>
              </a:lnSpc>
              <a:defRPr/>
            </a:pPr>
            <a:r>
              <a:rPr lang="en-US" sz="2600" dirty="0">
                <a:latin typeface="Lato  "/>
              </a:rPr>
              <a:t>Visits performed without electronic call data (manual calls) will require the ‘</a:t>
            </a:r>
            <a:r>
              <a:rPr lang="en-US" sz="2600" dirty="0" err="1">
                <a:latin typeface="Lato  "/>
              </a:rPr>
              <a:t>VisitChanges</a:t>
            </a:r>
            <a:r>
              <a:rPr lang="en-US" sz="2600" dirty="0">
                <a:latin typeface="Lato  "/>
              </a:rPr>
              <a:t>’ segment to be included in the ‘Visit’ transmission.</a:t>
            </a:r>
          </a:p>
          <a:p>
            <a:pPr marR="0" lvl="2" indent="0" fontAlgn="auto">
              <a:spcAft>
                <a:spcPts val="0"/>
              </a:spcAft>
              <a:buSzTx/>
              <a:buNone/>
              <a:tabLst/>
              <a:defRPr/>
            </a:pPr>
            <a:endParaRPr lang="en-US" sz="2200" dirty="0">
              <a:latin typeface="Lato  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92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38" y="57631"/>
            <a:ext cx="10515600" cy="1325563"/>
          </a:xfrm>
        </p:spPr>
        <p:txBody>
          <a:bodyPr/>
          <a:lstStyle/>
          <a:p>
            <a:r>
              <a:rPr lang="en-US">
                <a:latin typeface="Lato"/>
                <a:ea typeface="Lato"/>
                <a:cs typeface="Lato"/>
              </a:rPr>
              <a:t>Visit Overview: JSON</a:t>
            </a:r>
            <a:endParaRPr lang="en-US">
              <a:solidFill>
                <a:srgbClr val="FF0000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83" y="918387"/>
            <a:ext cx="7840663" cy="13243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Lato" panose="020F0502020204030203" pitchFamily="34" charset="0"/>
              </a:rPr>
              <a:t>EVV  vendor data is sent via RESTful API / JSON transmissions</a:t>
            </a:r>
          </a:p>
          <a:p>
            <a:pPr marL="1028700" lvl="1" indent="-342900">
              <a:buClr>
                <a:srgbClr val="4964A2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Lato" panose="020F0502020204030203" pitchFamily="34" charset="0"/>
              </a:rPr>
              <a:t>Example: Missouri Visit API</a:t>
            </a:r>
          </a:p>
          <a:p>
            <a:pPr lvl="1" indent="0">
              <a:buClr>
                <a:srgbClr val="4964A2"/>
              </a:buClr>
              <a:buNone/>
            </a:pPr>
            <a:endParaRPr lang="en-US"/>
          </a:p>
          <a:p>
            <a:pPr marL="1485900" lvl="2" indent="-342900"/>
            <a:endParaRPr lang="en-US" i="1"/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237FAE0F-8E00-56DF-F5D3-E72D835782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32" b="27499"/>
          <a:stretch/>
        </p:blipFill>
        <p:spPr>
          <a:xfrm>
            <a:off x="8482013" y="16748"/>
            <a:ext cx="3230896" cy="4879102"/>
          </a:xfrm>
          <a:prstGeom prst="rect">
            <a:avLst/>
          </a:prstGeom>
        </p:spPr>
      </p:pic>
      <p:pic>
        <p:nvPicPr>
          <p:cNvPr id="4" name="Picture 5" descr="Table&#10;&#10;Description automatically generated">
            <a:extLst>
              <a:ext uri="{FF2B5EF4-FFF2-40B4-BE49-F238E27FC236}">
                <a16:creationId xmlns:a16="http://schemas.microsoft.com/office/drawing/2014/main" id="{814EB15E-5D27-A97D-7E70-530257231C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588"/>
          <a:stretch/>
        </p:blipFill>
        <p:spPr>
          <a:xfrm>
            <a:off x="412878" y="1981200"/>
            <a:ext cx="8187803" cy="388699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21E882-BE38-4531-BA3E-2260BBAC1A99}"/>
              </a:ext>
            </a:extLst>
          </p:cNvPr>
          <p:cNvCxnSpPr>
            <a:cxnSpLocks/>
          </p:cNvCxnSpPr>
          <p:nvPr/>
        </p:nvCxnSpPr>
        <p:spPr>
          <a:xfrm flipH="1">
            <a:off x="6581775" y="720412"/>
            <a:ext cx="1797067" cy="22561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96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7A53-92A3-4CE2-B684-2B45D2603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50" y="7959"/>
            <a:ext cx="10548918" cy="674688"/>
          </a:xfrm>
        </p:spPr>
        <p:txBody>
          <a:bodyPr>
            <a:normAutofit fontScale="90000"/>
          </a:bodyPr>
          <a:lstStyle/>
          <a:p>
            <a:r>
              <a:rPr lang="en-US" sz="4200">
                <a:latin typeface="Lato  "/>
                <a:ea typeface="+mn-ea"/>
                <a:cs typeface="+mn-cs"/>
              </a:rPr>
              <a:t>Services and Modifiers – Sample of Appendix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B91B3-D3F4-46A8-A8AC-412DC3554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799"/>
          <a:stretch/>
        </p:blipFill>
        <p:spPr>
          <a:xfrm>
            <a:off x="1450414" y="813028"/>
            <a:ext cx="9576174" cy="52992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2429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4F7D9C-4998-4498-8834-82043CBE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 "/>
              </a:rPr>
              <a:t>Welcome and Town Hall Guidelines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FEB396-B8CC-445D-A1E3-71EA8B1C6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46" y="1594619"/>
            <a:ext cx="10979567" cy="387281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4E62B2"/>
              </a:buClr>
            </a:pPr>
            <a:r>
              <a:rPr lang="en-US" dirty="0">
                <a:latin typeface="Lato  "/>
              </a:rPr>
              <a:t>Purpose:</a:t>
            </a:r>
          </a:p>
          <a:p>
            <a:pPr marL="342900" indent="-342900">
              <a:buClr>
                <a:srgbClr val="4E62B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Lato  "/>
              </a:rPr>
              <a:t>Announce the opening of the provider online registration and provide vendor specification for HHCS.</a:t>
            </a:r>
          </a:p>
          <a:p>
            <a:pPr>
              <a:buClr>
                <a:srgbClr val="4E62B2"/>
              </a:buClr>
            </a:pPr>
            <a:r>
              <a:rPr lang="en-US" dirty="0">
                <a:latin typeface="Lato  "/>
              </a:rPr>
              <a:t>Guidelines:</a:t>
            </a:r>
          </a:p>
          <a:p>
            <a:pPr marL="342900" indent="-342900">
              <a:buClr>
                <a:srgbClr val="4E62B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Lato  "/>
              </a:rPr>
              <a:t>All participants have been placed on mute.</a:t>
            </a:r>
          </a:p>
          <a:p>
            <a:pPr marL="342900" indent="-342900">
              <a:buClr>
                <a:srgbClr val="4E62B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Lato  "/>
              </a:rPr>
              <a:t>Post presentation specific questions using the Q&amp;A feature. Questions will be answered during the presentation as time permits.</a:t>
            </a:r>
          </a:p>
          <a:p>
            <a:pPr marL="342900" indent="-342900">
              <a:buClr>
                <a:srgbClr val="4E62B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Lato  "/>
              </a:rPr>
              <a:t>Sandata</a:t>
            </a:r>
            <a:r>
              <a:rPr lang="en-US" dirty="0">
                <a:latin typeface="Lato  "/>
              </a:rPr>
              <a:t> will be distributing a survey to collect feedback.  Participation is encouraged. </a:t>
            </a:r>
          </a:p>
          <a:p>
            <a:pPr lvl="1" indent="0">
              <a:buClr>
                <a:srgbClr val="4E62B2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58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  <a:t>Visit Exceptions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445D1-560C-41C0-936E-CD37591A2A04}"/>
              </a:ext>
            </a:extLst>
          </p:cNvPr>
          <p:cNvSpPr txBox="1">
            <a:spLocks/>
          </p:cNvSpPr>
          <p:nvPr/>
        </p:nvSpPr>
        <p:spPr>
          <a:xfrm>
            <a:off x="223787" y="1423988"/>
            <a:ext cx="6266047" cy="4246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E62B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342900">
              <a:lnSpc>
                <a:spcPct val="100000"/>
              </a:lnSpc>
              <a:defRPr/>
            </a:pPr>
            <a:r>
              <a:rPr lang="en-US" sz="2000" dirty="0">
                <a:latin typeface="Lato  "/>
              </a:rPr>
              <a:t>Exceptions ensure data aligns to program definition for the Missouri EAS program.</a:t>
            </a:r>
          </a:p>
          <a:p>
            <a:pPr marL="10287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>
                <a:latin typeface="Lato  "/>
              </a:rPr>
              <a:t>The Missouri exceptions will cause incomplete visit status; and therefore, are not acknowledgeable via the API.</a:t>
            </a:r>
          </a:p>
          <a:p>
            <a:pPr marL="10287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>
                <a:latin typeface="Lato  "/>
              </a:rPr>
              <a:t>On error, correct the missing or incorrect data and resubmit the transaction.</a:t>
            </a:r>
          </a:p>
          <a:p>
            <a:pPr marL="10287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>
                <a:latin typeface="Lato  "/>
              </a:rPr>
              <a:t>For Missing Task Exception, Exception Code 10, tasks are required for some services and if the visit does not include a task, the visit will be set to incomplete. (This exception only applies to personal care services.)</a:t>
            </a:r>
          </a:p>
          <a:p>
            <a:pPr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Lato" panose="020F050202020403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35EBA6-8886-40E9-90BC-DF4721FFE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128310"/>
              </p:ext>
            </p:extLst>
          </p:nvPr>
        </p:nvGraphicFramePr>
        <p:xfrm>
          <a:off x="7223329" y="1690688"/>
          <a:ext cx="3945384" cy="278606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7598">
                  <a:extLst>
                    <a:ext uri="{9D8B030D-6E8A-4147-A177-3AD203B41FA5}">
                      <a16:colId xmlns:a16="http://schemas.microsoft.com/office/drawing/2014/main" val="543246061"/>
                    </a:ext>
                  </a:extLst>
                </a:gridCol>
                <a:gridCol w="2937786">
                  <a:extLst>
                    <a:ext uri="{9D8B030D-6E8A-4147-A177-3AD203B41FA5}">
                      <a16:colId xmlns:a16="http://schemas.microsoft.com/office/drawing/2014/main" val="806048673"/>
                    </a:ext>
                  </a:extLst>
                </a:gridCol>
              </a:tblGrid>
              <a:tr h="5600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Exception Code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  Exception Name</a:t>
                      </a:r>
                      <a:endParaRPr lang="en-US" sz="1400" b="1"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80286655"/>
                  </a:ext>
                </a:extLst>
              </a:tr>
              <a:tr h="30004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>
                          <a:effectLst/>
                          <a:latin typeface="Lato" panose="020F0502020204030203" pitchFamily="34" charset="0"/>
                        </a:rPr>
                        <a:t>  0</a:t>
                      </a:r>
                      <a:endParaRPr lang="en-US" sz="1200" b="1" i="0" u="none" strike="noStrike">
                        <a:solidFill>
                          <a:srgbClr val="305496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 Unknown Clients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274185"/>
                  </a:ext>
                </a:extLst>
              </a:tr>
              <a:tr h="30004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>
                          <a:effectLst/>
                          <a:latin typeface="Lato" panose="020F0502020204030203" pitchFamily="34" charset="0"/>
                        </a:rPr>
                        <a:t>  1</a:t>
                      </a:r>
                      <a:endParaRPr lang="en-US" sz="1200" b="1" i="0" u="none" strike="noStrike">
                        <a:solidFill>
                          <a:srgbClr val="305496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 Unknown Employees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699131"/>
                  </a:ext>
                </a:extLst>
              </a:tr>
              <a:tr h="30004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>
                          <a:effectLst/>
                          <a:latin typeface="Lato" panose="020F0502020204030203" pitchFamily="34" charset="0"/>
                        </a:rPr>
                        <a:t>  2</a:t>
                      </a:r>
                      <a:endParaRPr lang="en-US" sz="1200" b="1" i="0" u="none" strike="noStrike">
                        <a:solidFill>
                          <a:srgbClr val="305496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 Visits Without Any Calls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6768296"/>
                  </a:ext>
                </a:extLst>
              </a:tr>
              <a:tr h="30004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  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 Visits Without In-Calls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7548653"/>
                  </a:ext>
                </a:extLst>
              </a:tr>
              <a:tr h="30004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>
                          <a:effectLst/>
                          <a:latin typeface="Lato" panose="020F0502020204030203" pitchFamily="34" charset="0"/>
                        </a:rPr>
                        <a:t>  4</a:t>
                      </a:r>
                      <a:endParaRPr lang="en-US" sz="1200" b="1" i="0" u="none" strike="noStrike">
                        <a:solidFill>
                          <a:srgbClr val="305496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 Visits Without Out-Calls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8490759"/>
                  </a:ext>
                </a:extLst>
              </a:tr>
              <a:tr h="42579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  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</a:rPr>
                        <a:t>Missing Task Exception *</a:t>
                      </a:r>
                      <a:endParaRPr lang="en-US" sz="14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53067"/>
                  </a:ext>
                </a:extLst>
              </a:tr>
              <a:tr h="30004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1" u="none" strike="noStrike" kern="120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  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 Missing Service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4227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405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D586-DF6D-4E5D-A341-7B89ECF3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328" y="2701563"/>
            <a:ext cx="7453745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  <a:t>Common EVV Vendor Support </a:t>
            </a:r>
            <a:b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</a:br>
            <a: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3985756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99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  <a:t>Common EVV Vendor Support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375"/>
            <a:ext cx="10515600" cy="46085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Lato"/>
              </a:rPr>
              <a:t>Invalid Credentials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b="1" dirty="0">
                <a:latin typeface="Lato"/>
              </a:rPr>
              <a:t>Error Message</a:t>
            </a:r>
            <a:r>
              <a:rPr lang="en-US" dirty="0">
                <a:latin typeface="Lato"/>
              </a:rPr>
              <a:t>: </a:t>
            </a:r>
            <a:r>
              <a:rPr lang="en-US" dirty="0">
                <a:latin typeface="Lato  "/>
              </a:rPr>
              <a:t>Error Message: “Request contains the following providers that are not authorized for the given Account &amp; Credentials: [</a:t>
            </a:r>
            <a:r>
              <a:rPr lang="en-US" dirty="0" err="1">
                <a:latin typeface="Lato  "/>
              </a:rPr>
              <a:t>ProviderID</a:t>
            </a:r>
            <a:r>
              <a:rPr lang="en-US" dirty="0">
                <a:latin typeface="Lato  "/>
              </a:rPr>
              <a:t>]”.</a:t>
            </a:r>
          </a:p>
          <a:p>
            <a:pPr marL="1028700" lvl="1" indent="-342900"/>
            <a:endParaRPr lang="en-US" dirty="0">
              <a:latin typeface="Lato"/>
            </a:endParaRPr>
          </a:p>
          <a:p>
            <a:pPr marL="1028700" lvl="1" indent="-342900"/>
            <a:r>
              <a:rPr lang="en-US" b="1" dirty="0">
                <a:latin typeface="Lato"/>
              </a:rPr>
              <a:t>Root Cause:</a:t>
            </a:r>
          </a:p>
          <a:p>
            <a:pPr marL="1600200" lvl="2" indent="-457200">
              <a:lnSpc>
                <a:spcPct val="80000"/>
              </a:lnSpc>
            </a:pPr>
            <a:r>
              <a:rPr lang="en-US" sz="2200" dirty="0">
                <a:latin typeface="Lato  "/>
              </a:rPr>
              <a:t>Provider does not have valid credentials.</a:t>
            </a:r>
          </a:p>
          <a:p>
            <a:pPr marL="1600200" lvl="2" indent="-457200">
              <a:lnSpc>
                <a:spcPct val="80000"/>
              </a:lnSpc>
            </a:pPr>
            <a:endParaRPr lang="en-US" sz="2200" dirty="0">
              <a:latin typeface="Lato"/>
            </a:endParaRPr>
          </a:p>
          <a:p>
            <a:pPr marL="1028700" lvl="1" indent="-342900"/>
            <a:r>
              <a:rPr lang="en-US" b="1" dirty="0">
                <a:latin typeface="Lato"/>
              </a:rPr>
              <a:t>What can we do to troubleshoot?</a:t>
            </a:r>
          </a:p>
          <a:p>
            <a:pPr marL="1485900" lvl="2" indent="-342900">
              <a:lnSpc>
                <a:spcPct val="100000"/>
              </a:lnSpc>
            </a:pPr>
            <a:r>
              <a:rPr lang="en-US" sz="2200" dirty="0">
                <a:latin typeface="Lato  "/>
              </a:rPr>
              <a:t>Contact Sandata at:</a:t>
            </a:r>
          </a:p>
          <a:p>
            <a:pPr marL="1943100" lvl="3" indent="-342900">
              <a:lnSpc>
                <a:spcPct val="100000"/>
              </a:lnSpc>
              <a:buClr>
                <a:srgbClr val="4E62B2"/>
              </a:buClr>
            </a:pPr>
            <a:r>
              <a:rPr lang="en-US" sz="2200" dirty="0">
                <a:latin typeface="Lato  "/>
                <a:hlinkClick r:id="rId2"/>
              </a:rPr>
              <a:t>MOAltEVV@Sandata.com</a:t>
            </a:r>
            <a:endParaRPr lang="en-US" sz="2200" dirty="0">
              <a:latin typeface="Lato  "/>
            </a:endParaRPr>
          </a:p>
          <a:p>
            <a:pPr marL="1943100" lvl="3" indent="-342900">
              <a:lnSpc>
                <a:spcPct val="100000"/>
              </a:lnSpc>
              <a:buClr>
                <a:srgbClr val="4964A2"/>
              </a:buClr>
            </a:pPr>
            <a:r>
              <a:rPr lang="en-US" sz="2200" dirty="0">
                <a:latin typeface="Lato  "/>
              </a:rPr>
              <a:t>1-833-350-5844</a:t>
            </a:r>
            <a:endParaRPr lang="en-US" sz="2200" dirty="0">
              <a:solidFill>
                <a:srgbClr val="4E62B2"/>
              </a:solidFill>
              <a:latin typeface="Lato"/>
            </a:endParaRPr>
          </a:p>
          <a:p>
            <a:pPr marL="1485900" lvl="2" indent="-342900"/>
            <a:endParaRPr lang="en-US" sz="1800" dirty="0">
              <a:solidFill>
                <a:srgbClr val="4E62B2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41247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11"/>
            <a:ext cx="10515600" cy="62736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  <a:t>Common EVV Vendor Support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9271"/>
            <a:ext cx="10515600" cy="538061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800" b="1" dirty="0">
                <a:latin typeface="Lato"/>
              </a:rPr>
              <a:t>Client Not Found – Error Code -1021 (Client Record)</a:t>
            </a:r>
          </a:p>
          <a:p>
            <a:endParaRPr lang="en-US" sz="100" b="1" dirty="0">
              <a:latin typeface="Lato"/>
            </a:endParaRPr>
          </a:p>
          <a:p>
            <a:pPr marL="1028700" lvl="1" indent="-342900"/>
            <a:r>
              <a:rPr lang="en-US" sz="2100" b="1" dirty="0">
                <a:latin typeface="Lato"/>
              </a:rPr>
              <a:t>Error Message</a:t>
            </a:r>
            <a:r>
              <a:rPr lang="en-US" sz="2100" dirty="0">
                <a:latin typeface="Lato"/>
              </a:rPr>
              <a:t>: “</a:t>
            </a:r>
            <a:r>
              <a:rPr lang="en-US" sz="2100" dirty="0" err="1">
                <a:latin typeface="Lato"/>
              </a:rPr>
              <a:t>Client_ID</a:t>
            </a:r>
            <a:r>
              <a:rPr lang="en-US" sz="2100" dirty="0">
                <a:latin typeface="Lato"/>
              </a:rPr>
              <a:t> Not Found”</a:t>
            </a:r>
          </a:p>
          <a:p>
            <a:pPr marL="1028700" lvl="1" indent="-342900"/>
            <a:r>
              <a:rPr lang="en-US" sz="2100" b="1" dirty="0">
                <a:latin typeface="Lato"/>
              </a:rPr>
              <a:t>Root Cause 1:</a:t>
            </a:r>
          </a:p>
          <a:p>
            <a:pPr marL="1600200" lvl="2" indent="-457200"/>
            <a:r>
              <a:rPr lang="en-US" sz="2100" dirty="0">
                <a:latin typeface="Lato  "/>
              </a:rPr>
              <a:t>Client does not exist in provider account.</a:t>
            </a:r>
          </a:p>
          <a:p>
            <a:pPr marL="1943100" lvl="3" indent="-342900">
              <a:buClr>
                <a:srgbClr val="4E62B2"/>
              </a:buClr>
            </a:pPr>
            <a:r>
              <a:rPr lang="en-US" sz="2100" dirty="0">
                <a:latin typeface="Lato  "/>
              </a:rPr>
              <a:t>Client JSON failed to be created.</a:t>
            </a:r>
          </a:p>
          <a:p>
            <a:pPr marL="1943100" lvl="3" indent="-342900">
              <a:buClr>
                <a:srgbClr val="4E62B2"/>
              </a:buClr>
            </a:pPr>
            <a:r>
              <a:rPr lang="en-US" sz="2100" dirty="0">
                <a:latin typeface="Lato  "/>
              </a:rPr>
              <a:t>Transmission of visit data with not correctly formatted Client Identifier – format</a:t>
            </a:r>
            <a:r>
              <a:rPr lang="en-US" sz="2100" strike="sngStrike" dirty="0">
                <a:latin typeface="Lato  "/>
              </a:rPr>
              <a:t>  </a:t>
            </a:r>
            <a:r>
              <a:rPr lang="en-US" sz="2100" dirty="0">
                <a:latin typeface="Lato  "/>
              </a:rPr>
              <a:t>requires leading 0s and must be exactly 8 digits. </a:t>
            </a:r>
          </a:p>
          <a:p>
            <a:pPr marL="1485900" lvl="2" indent="-342900"/>
            <a:r>
              <a:rPr lang="en-US" sz="2100" dirty="0">
                <a:latin typeface="Lato  "/>
              </a:rPr>
              <a:t>Client does not exist in State-provided client/member file feed.</a:t>
            </a:r>
          </a:p>
          <a:p>
            <a:pPr marL="1943100" lvl="3" indent="-342900">
              <a:buClr>
                <a:srgbClr val="4964A2"/>
              </a:buClr>
            </a:pPr>
            <a:r>
              <a:rPr lang="en-US" sz="2100" dirty="0">
                <a:latin typeface="Lato  "/>
              </a:rPr>
              <a:t>Error Message: “</a:t>
            </a:r>
            <a:r>
              <a:rPr lang="en-US" sz="2100" dirty="0" err="1">
                <a:latin typeface="Lato  "/>
              </a:rPr>
              <a:t>Client_ID</a:t>
            </a:r>
            <a:r>
              <a:rPr lang="en-US" sz="2100" dirty="0">
                <a:latin typeface="Lato  "/>
              </a:rPr>
              <a:t> Not Found” will post if an initial match with the MMIS  </a:t>
            </a:r>
            <a:r>
              <a:rPr lang="en-US" sz="2100" dirty="0" err="1">
                <a:latin typeface="Lato  "/>
              </a:rPr>
              <a:t>ClientIdentifier</a:t>
            </a:r>
            <a:r>
              <a:rPr lang="en-US" sz="2100" dirty="0">
                <a:latin typeface="Lato  "/>
              </a:rPr>
              <a:t> and </a:t>
            </a:r>
            <a:r>
              <a:rPr lang="en-US" sz="2100" dirty="0" err="1">
                <a:latin typeface="Lato  "/>
              </a:rPr>
              <a:t>ClientBirthDate</a:t>
            </a:r>
            <a:r>
              <a:rPr lang="en-US" sz="2100" dirty="0">
                <a:latin typeface="Lato  "/>
              </a:rPr>
              <a:t> loaded to Sandata is not made.</a:t>
            </a:r>
          </a:p>
          <a:p>
            <a:pPr marL="1943100" lvl="3" indent="-342900">
              <a:buClr>
                <a:srgbClr val="4964A2"/>
              </a:buClr>
            </a:pPr>
            <a:r>
              <a:rPr lang="en-US" sz="2100" dirty="0">
                <a:latin typeface="Lato  "/>
              </a:rPr>
              <a:t>EVV vendors may need to resubmit after 24 hours to obtain </a:t>
            </a:r>
            <a:r>
              <a:rPr lang="en-US" sz="2100" dirty="0" err="1">
                <a:latin typeface="Lato  "/>
              </a:rPr>
              <a:t>ClientIdentifier</a:t>
            </a:r>
            <a:r>
              <a:rPr lang="en-US" sz="2100" dirty="0">
                <a:latin typeface="Lato  "/>
              </a:rPr>
              <a:t> match.</a:t>
            </a:r>
          </a:p>
          <a:p>
            <a:pPr marL="1028700" lvl="1" indent="-342900"/>
            <a:r>
              <a:rPr lang="en-US" sz="2100" b="1" dirty="0">
                <a:latin typeface="Lato"/>
              </a:rPr>
              <a:t>What can we do to troubleshoot?</a:t>
            </a:r>
          </a:p>
          <a:p>
            <a:pPr marL="1485900" lvl="2" indent="-342900"/>
            <a:r>
              <a:rPr lang="en-US" sz="2100" dirty="0">
                <a:latin typeface="Lato  "/>
              </a:rPr>
              <a:t>Check EAS to ensure Client record was successfully added to the provider account.</a:t>
            </a:r>
          </a:p>
          <a:p>
            <a:pPr marL="1485900" lvl="2" indent="-342900"/>
            <a:r>
              <a:rPr lang="en-US" sz="2100" dirty="0">
                <a:latin typeface="Lato  "/>
              </a:rPr>
              <a:t>Access the </a:t>
            </a:r>
            <a:r>
              <a:rPr lang="en-US" sz="2100" dirty="0" err="1">
                <a:latin typeface="Lato  "/>
              </a:rPr>
              <a:t>eMOMED</a:t>
            </a:r>
            <a:r>
              <a:rPr lang="en-US" sz="2100" dirty="0">
                <a:latin typeface="Lato  "/>
              </a:rPr>
              <a:t> portal (eligibility and billing) to check member dates of birth. </a:t>
            </a:r>
          </a:p>
          <a:p>
            <a:pPr marL="1485900" lvl="2" indent="-342900"/>
            <a:r>
              <a:rPr lang="en-US" sz="2100" dirty="0">
                <a:latin typeface="Lato  "/>
              </a:rPr>
              <a:t>Check the EVV vendor specification for the format and ensure the correct value is in the correct field.</a:t>
            </a:r>
          </a:p>
          <a:p>
            <a:pPr marL="1485900" lvl="2" indent="-342900"/>
            <a:r>
              <a:rPr lang="en-US" sz="2100" dirty="0">
                <a:latin typeface="Lato  "/>
              </a:rPr>
              <a:t>Ensure Visit Client Identifier matches Client Identifier on Client record.</a:t>
            </a:r>
          </a:p>
          <a:p>
            <a:pPr marL="1943100" lvl="3" indent="-342900"/>
            <a:r>
              <a:rPr lang="en-US" sz="2100" dirty="0">
                <a:latin typeface="Lato  "/>
                <a:hlinkClick r:id="rId2"/>
              </a:rPr>
              <a:t>MOAltEVV@Sandata.com</a:t>
            </a:r>
            <a:endParaRPr lang="en-US" sz="2100" dirty="0">
              <a:latin typeface="Lato  "/>
            </a:endParaRPr>
          </a:p>
          <a:p>
            <a:pPr marL="1943100" lvl="3" indent="-342900">
              <a:lnSpc>
                <a:spcPct val="80000"/>
              </a:lnSpc>
              <a:buClr>
                <a:srgbClr val="4964A2"/>
              </a:buClr>
            </a:pPr>
            <a:r>
              <a:rPr lang="en-US" sz="2100" dirty="0">
                <a:latin typeface="Lato  "/>
              </a:rPr>
              <a:t>1-833-350-5844</a:t>
            </a:r>
          </a:p>
          <a:p>
            <a:pPr marL="1485900" lvl="2" indent="-342900"/>
            <a:r>
              <a:rPr lang="en-US" sz="2100" dirty="0">
                <a:latin typeface="Lato  "/>
              </a:rPr>
              <a:t>If failed on weekly resubmit, contact the State for support.</a:t>
            </a:r>
          </a:p>
          <a:p>
            <a:pPr lvl="2" indent="0">
              <a:buNone/>
            </a:pPr>
            <a:endParaRPr lang="en-US" sz="2400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48595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38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64A2"/>
                </a:solidFill>
                <a:latin typeface="Lato  "/>
                <a:ea typeface="+mn-ea"/>
                <a:cs typeface="+mn-cs"/>
              </a:rPr>
              <a:t>Common EVV Vendor Support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192"/>
            <a:ext cx="10515600" cy="462750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b="1" dirty="0">
                <a:latin typeface="Lato"/>
              </a:rPr>
              <a:t>Worker Not Found – Error Code -1031 (Visit Record)</a:t>
            </a:r>
          </a:p>
          <a:p>
            <a:endParaRPr lang="en-US" sz="400" b="1" dirty="0">
              <a:latin typeface="Lato"/>
            </a:endParaRPr>
          </a:p>
          <a:p>
            <a:pPr marL="1028700" lvl="1" indent="-342900">
              <a:lnSpc>
                <a:spcPct val="80000"/>
              </a:lnSpc>
            </a:pPr>
            <a:r>
              <a:rPr lang="en-US" b="1" dirty="0">
                <a:latin typeface="Lato"/>
              </a:rPr>
              <a:t>Error Message</a:t>
            </a:r>
            <a:r>
              <a:rPr lang="en-US" dirty="0">
                <a:latin typeface="Lato"/>
              </a:rPr>
              <a:t>: “</a:t>
            </a:r>
            <a:r>
              <a:rPr lang="en-US" dirty="0" err="1">
                <a:latin typeface="Lato"/>
              </a:rPr>
              <a:t>Worker_ID</a:t>
            </a:r>
            <a:r>
              <a:rPr lang="en-US" dirty="0">
                <a:latin typeface="Lato"/>
              </a:rPr>
              <a:t> Not Found”</a:t>
            </a:r>
          </a:p>
          <a:p>
            <a:pPr marL="1028700" lvl="1" indent="-342900">
              <a:lnSpc>
                <a:spcPct val="80000"/>
              </a:lnSpc>
            </a:pPr>
            <a:r>
              <a:rPr lang="en-US" b="1" dirty="0">
                <a:latin typeface="Lato"/>
              </a:rPr>
              <a:t>Root Cause 1:</a:t>
            </a:r>
          </a:p>
          <a:p>
            <a:pPr marL="1600200" lvl="2" indent="-457200">
              <a:lnSpc>
                <a:spcPct val="80000"/>
              </a:lnSpc>
            </a:pPr>
            <a:r>
              <a:rPr lang="en-US" sz="1800" dirty="0">
                <a:latin typeface="Lato  "/>
              </a:rPr>
              <a:t>Employee not properly specified.</a:t>
            </a:r>
          </a:p>
          <a:p>
            <a:pPr marL="2057400" lvl="3" indent="-457200">
              <a:lnSpc>
                <a:spcPct val="80000"/>
              </a:lnSpc>
              <a:buClr>
                <a:srgbClr val="4E62B2"/>
              </a:buClr>
            </a:pPr>
            <a:r>
              <a:rPr lang="en-US" dirty="0">
                <a:latin typeface="Lato  "/>
              </a:rPr>
              <a:t>Employee Identifier is not correctly formatted. For example: the Payer program may require an ID that is padded with leading zeroes.</a:t>
            </a:r>
          </a:p>
          <a:p>
            <a:pPr marL="2057400" lvl="3" indent="-457200">
              <a:lnSpc>
                <a:spcPct val="80000"/>
              </a:lnSpc>
              <a:buClr>
                <a:srgbClr val="4E62B2"/>
              </a:buClr>
            </a:pPr>
            <a:r>
              <a:rPr lang="en-US" dirty="0">
                <a:latin typeface="Lato  "/>
              </a:rPr>
              <a:t>Improper transmission format where a valid Employee Identifier is in the wrong JSON field.</a:t>
            </a:r>
          </a:p>
          <a:p>
            <a:pPr marL="1028700" lvl="1" indent="-342900">
              <a:lnSpc>
                <a:spcPct val="80000"/>
              </a:lnSpc>
            </a:pPr>
            <a:r>
              <a:rPr lang="en-US" b="1" dirty="0">
                <a:latin typeface="Lato"/>
              </a:rPr>
              <a:t>What can we do to troubleshoot?</a:t>
            </a:r>
          </a:p>
          <a:p>
            <a:pPr marL="1485900" lvl="2" indent="-457200">
              <a:lnSpc>
                <a:spcPct val="80000"/>
              </a:lnSpc>
            </a:pPr>
            <a:r>
              <a:rPr lang="en-US" sz="1800" dirty="0">
                <a:latin typeface="Lato  "/>
              </a:rPr>
              <a:t>Check the EVV vendor specification for the format and ensure the correct value in the correct field.</a:t>
            </a:r>
          </a:p>
          <a:p>
            <a:pPr marL="1485900" lvl="2" indent="-457200">
              <a:lnSpc>
                <a:spcPct val="80000"/>
              </a:lnSpc>
            </a:pPr>
            <a:r>
              <a:rPr lang="en-US" sz="1800" dirty="0">
                <a:latin typeface="Lato  "/>
              </a:rPr>
              <a:t>Possible Next Steps: </a:t>
            </a:r>
          </a:p>
          <a:p>
            <a:pPr marL="1943100" lvl="3" indent="-457200">
              <a:lnSpc>
                <a:spcPct val="80000"/>
              </a:lnSpc>
              <a:buClr>
                <a:srgbClr val="4964A2"/>
              </a:buClr>
            </a:pPr>
            <a:r>
              <a:rPr lang="en-US" dirty="0">
                <a:latin typeface="Lato  "/>
              </a:rPr>
              <a:t>May need to involve Sandata EVV vendor support for additional troubleshooting.</a:t>
            </a:r>
          </a:p>
          <a:p>
            <a:pPr marL="2400300" lvl="4" indent="-342900"/>
            <a:r>
              <a:rPr lang="en-US" sz="1700" dirty="0">
                <a:latin typeface="Lato  "/>
                <a:hlinkClick r:id="rId2"/>
              </a:rPr>
              <a:t>MOAltEVV@Sandata.com</a:t>
            </a:r>
            <a:endParaRPr lang="en-US" sz="1700" dirty="0">
              <a:latin typeface="Lato  "/>
            </a:endParaRPr>
          </a:p>
          <a:p>
            <a:pPr marL="2400300" lvl="4" indent="-342900">
              <a:buClr>
                <a:srgbClr val="4E62B2"/>
              </a:buClr>
            </a:pPr>
            <a:r>
              <a:rPr lang="en-US" sz="1700" dirty="0">
                <a:latin typeface="Lato  "/>
              </a:rPr>
              <a:t>1-833-350-5844</a:t>
            </a:r>
          </a:p>
          <a:p>
            <a:pPr marL="1943100" lvl="3" indent="-457200">
              <a:lnSpc>
                <a:spcPct val="80000"/>
              </a:lnSpc>
              <a:buClr>
                <a:srgbClr val="4964A2"/>
              </a:buClr>
            </a:pPr>
            <a:r>
              <a:rPr lang="en-US" dirty="0">
                <a:latin typeface="Lato  "/>
              </a:rPr>
              <a:t>Retransmit Employee data to EAS.</a:t>
            </a:r>
          </a:p>
        </p:txBody>
      </p:sp>
    </p:spTree>
    <p:extLst>
      <p:ext uri="{BB962C8B-B14F-4D97-AF65-F5344CB8AC3E}">
        <p14:creationId xmlns:p14="http://schemas.microsoft.com/office/powerpoint/2010/main" val="2161890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67"/>
            <a:ext cx="10515600" cy="1325563"/>
          </a:xfrm>
        </p:spPr>
        <p:txBody>
          <a:bodyPr/>
          <a:lstStyle/>
          <a:p>
            <a:r>
              <a:rPr lang="en-US">
                <a:latin typeface="Lato"/>
              </a:rPr>
              <a:t>Common EVV Vendor Support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4696"/>
            <a:ext cx="10515600" cy="477352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b="1">
                <a:latin typeface="Lato"/>
              </a:rPr>
              <a:t>Service ID – Error Code -553 (Visit Record)</a:t>
            </a:r>
          </a:p>
          <a:p>
            <a:endParaRPr lang="en-US" sz="500" b="1">
              <a:latin typeface="Lato"/>
            </a:endParaRPr>
          </a:p>
          <a:p>
            <a:pPr marL="1028700" lvl="1" indent="-342900"/>
            <a:r>
              <a:rPr lang="en-US" sz="2400">
                <a:latin typeface="Lato  "/>
              </a:rPr>
              <a:t>Error Message: “Error during retrieving service </a:t>
            </a:r>
            <a:r>
              <a:rPr lang="en-US" sz="2400" err="1">
                <a:latin typeface="Lato  "/>
              </a:rPr>
              <a:t>service_id</a:t>
            </a:r>
            <a:r>
              <a:rPr lang="en-US" sz="2400">
                <a:latin typeface="Lato  "/>
              </a:rPr>
              <a:t> entered”.</a:t>
            </a:r>
          </a:p>
          <a:p>
            <a:pPr marL="1028700" lvl="1" indent="-342900"/>
            <a:r>
              <a:rPr lang="en-US" sz="2400">
                <a:latin typeface="Lato  "/>
              </a:rPr>
              <a:t>Root Cause 1:</a:t>
            </a:r>
          </a:p>
          <a:p>
            <a:pPr marL="1600200" lvl="2" indent="-457200"/>
            <a:r>
              <a:rPr lang="en-US" sz="2200">
                <a:latin typeface="Lato  "/>
              </a:rPr>
              <a:t>Missing service in visit.</a:t>
            </a:r>
          </a:p>
          <a:p>
            <a:pPr marL="1943100" lvl="3" indent="-342900">
              <a:buClr>
                <a:srgbClr val="4E62B2"/>
              </a:buClr>
            </a:pPr>
            <a:r>
              <a:rPr lang="en-US" sz="2100">
                <a:latin typeface="Lato  "/>
              </a:rPr>
              <a:t>All visits must include the service provided to the member to be verified. </a:t>
            </a:r>
          </a:p>
          <a:p>
            <a:pPr marL="1028700" lvl="1" indent="-342900"/>
            <a:r>
              <a:rPr lang="en-US" sz="2400">
                <a:latin typeface="Lato  "/>
              </a:rPr>
              <a:t>What can we do to troubleshoot?</a:t>
            </a:r>
          </a:p>
          <a:p>
            <a:pPr marL="1485900" lvl="2" indent="-342900"/>
            <a:r>
              <a:rPr lang="en-US" sz="2200">
                <a:latin typeface="Lato  "/>
              </a:rPr>
              <a:t>Check the EVV vendor specification for the valid service, if applicable, modifier field combinations and order to ensure the provider has the correctly formatted value in the correct field.</a:t>
            </a:r>
          </a:p>
          <a:p>
            <a:pPr marL="1485900" lvl="2" indent="-342900"/>
            <a:r>
              <a:rPr lang="en-US" sz="2200">
                <a:latin typeface="Lato  "/>
              </a:rPr>
              <a:t>Possible Next Steps: </a:t>
            </a:r>
          </a:p>
          <a:p>
            <a:pPr marL="1943100" lvl="3" indent="-342900">
              <a:buClr>
                <a:srgbClr val="4E62B2"/>
              </a:buClr>
            </a:pPr>
            <a:r>
              <a:rPr lang="en-US" sz="2100">
                <a:latin typeface="Lato  "/>
              </a:rPr>
              <a:t>May require investigation of service code and visit processing with </a:t>
            </a:r>
            <a:r>
              <a:rPr lang="en-US" sz="2100" err="1">
                <a:latin typeface="Lato  "/>
              </a:rPr>
              <a:t>Sandata’s</a:t>
            </a:r>
            <a:r>
              <a:rPr lang="en-US" sz="2100">
                <a:latin typeface="Lato  "/>
              </a:rPr>
              <a:t> Engineering team.</a:t>
            </a:r>
          </a:p>
          <a:p>
            <a:pPr marL="2400300" lvl="4" indent="-342900">
              <a:buClr>
                <a:srgbClr val="4E62B2"/>
              </a:buClr>
            </a:pPr>
            <a:r>
              <a:rPr lang="en-US">
                <a:latin typeface="Lato  "/>
                <a:hlinkClick r:id="rId2"/>
              </a:rPr>
              <a:t>MOAltEVV@Sandata.com</a:t>
            </a:r>
            <a:r>
              <a:rPr lang="en-US">
                <a:latin typeface="Lato  "/>
              </a:rPr>
              <a:t> </a:t>
            </a:r>
          </a:p>
          <a:p>
            <a:pPr marL="2400300" lvl="4" indent="-342900">
              <a:buClr>
                <a:srgbClr val="4E62B2"/>
              </a:buClr>
            </a:pPr>
            <a:r>
              <a:rPr lang="en-US">
                <a:latin typeface="Lato  "/>
              </a:rPr>
              <a:t>1-833-350-5844</a:t>
            </a:r>
          </a:p>
          <a:p>
            <a:pPr marL="1943100" lvl="3" indent="-342900">
              <a:buClr>
                <a:srgbClr val="4E62B2"/>
              </a:buClr>
            </a:pPr>
            <a:r>
              <a:rPr lang="en-US" sz="2100">
                <a:latin typeface="Lato  "/>
              </a:rPr>
              <a:t>Retransmit with corrected visit data to EAS.</a:t>
            </a:r>
          </a:p>
        </p:txBody>
      </p:sp>
    </p:spTree>
    <p:extLst>
      <p:ext uri="{BB962C8B-B14F-4D97-AF65-F5344CB8AC3E}">
        <p14:creationId xmlns:p14="http://schemas.microsoft.com/office/powerpoint/2010/main" val="2214665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64" y="228525"/>
            <a:ext cx="10515600" cy="842602"/>
          </a:xfrm>
        </p:spPr>
        <p:txBody>
          <a:bodyPr/>
          <a:lstStyle/>
          <a:p>
            <a:r>
              <a:rPr lang="en-US">
                <a:latin typeface="Lato"/>
              </a:rPr>
              <a:t>Common EVV Vendor Support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6" y="1071127"/>
            <a:ext cx="11877964" cy="532043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sz="4000" b="1">
                <a:latin typeface="Lato"/>
              </a:rPr>
              <a:t>Service ID – Error Code -553 (Visit Record)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sz="3600" b="1">
                <a:latin typeface="Lato"/>
              </a:rPr>
              <a:t>Error Message</a:t>
            </a:r>
            <a:r>
              <a:rPr lang="en-US" sz="3600">
                <a:latin typeface="Lato"/>
              </a:rPr>
              <a:t>: “Error during retrieving service </a:t>
            </a:r>
            <a:r>
              <a:rPr lang="en-US" sz="3600" err="1">
                <a:latin typeface="Lato"/>
              </a:rPr>
              <a:t>service_id</a:t>
            </a:r>
            <a:r>
              <a:rPr lang="en-US" sz="3600">
                <a:latin typeface="Lato"/>
              </a:rPr>
              <a:t> entered”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sz="3600" b="1">
                <a:latin typeface="Lato"/>
              </a:rPr>
              <a:t>Root Cause 2:</a:t>
            </a:r>
          </a:p>
          <a:p>
            <a:pPr marL="1600200" lvl="2" indent="-457200">
              <a:lnSpc>
                <a:spcPct val="100000"/>
              </a:lnSpc>
            </a:pPr>
            <a:r>
              <a:rPr lang="en-US" sz="3200">
                <a:latin typeface="Lato"/>
              </a:rPr>
              <a:t>Incorrectly formatted service in visit.</a:t>
            </a:r>
          </a:p>
          <a:p>
            <a:pPr marL="1943100" lvl="3" indent="-342900">
              <a:lnSpc>
                <a:spcPct val="100000"/>
              </a:lnSpc>
              <a:buClr>
                <a:srgbClr val="4E62B2"/>
              </a:buClr>
            </a:pPr>
            <a:r>
              <a:rPr lang="en-US" sz="2900">
                <a:latin typeface="Lato"/>
              </a:rPr>
              <a:t>All services and modifiers are case sensitive and must use capital letters.</a:t>
            </a:r>
          </a:p>
          <a:p>
            <a:pPr marL="2400300" lvl="4" indent="-342900">
              <a:lnSpc>
                <a:spcPct val="100000"/>
              </a:lnSpc>
              <a:buClr>
                <a:srgbClr val="4E62B2"/>
              </a:buClr>
            </a:pPr>
            <a:r>
              <a:rPr lang="en-US" sz="2600">
                <a:latin typeface="Lato"/>
              </a:rPr>
              <a:t>For example: t1019 </a:t>
            </a:r>
            <a:r>
              <a:rPr lang="en-US" sz="2600" err="1">
                <a:latin typeface="Lato"/>
              </a:rPr>
              <a:t>hq</a:t>
            </a:r>
            <a:r>
              <a:rPr lang="en-US" sz="2600">
                <a:latin typeface="Lato"/>
              </a:rPr>
              <a:t> ha is a valid service code with modifiers will fail due to the lower-case letters.</a:t>
            </a:r>
          </a:p>
          <a:p>
            <a:pPr marL="1943100" lvl="3" indent="-342900">
              <a:lnSpc>
                <a:spcPct val="100000"/>
              </a:lnSpc>
              <a:buClr>
                <a:srgbClr val="4E62B2"/>
              </a:buClr>
            </a:pPr>
            <a:r>
              <a:rPr lang="en-US" sz="2900">
                <a:latin typeface="Lato"/>
              </a:rPr>
              <a:t>All services and modifiers must be provided in the proper sequence/order.</a:t>
            </a:r>
          </a:p>
          <a:p>
            <a:pPr marL="2400300" lvl="4" indent="-342900">
              <a:lnSpc>
                <a:spcPct val="100000"/>
              </a:lnSpc>
              <a:buClr>
                <a:srgbClr val="4E62B2"/>
              </a:buClr>
            </a:pPr>
            <a:r>
              <a:rPr lang="en-US" sz="2600">
                <a:latin typeface="Lato"/>
              </a:rPr>
              <a:t>For example: If T1019 HQ HA is a valid service code with modifiers then a visit submitted as T1019 HA HQ is an invalid combination of modifiers for visit verification. 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sz="3600" b="1">
                <a:latin typeface="Lato"/>
              </a:rPr>
              <a:t>What can we do to troubleshoot?</a:t>
            </a:r>
          </a:p>
          <a:p>
            <a:pPr marL="1485900" lvl="2" indent="-342900">
              <a:lnSpc>
                <a:spcPct val="100000"/>
              </a:lnSpc>
            </a:pPr>
            <a:r>
              <a:rPr lang="en-US" sz="3200">
                <a:latin typeface="Lato"/>
              </a:rPr>
              <a:t>Check the EVV vendor specification for the valid service, if applicable, modifier field combinations and order to ensure the provider has the correctly formatted value in the correct field.</a:t>
            </a:r>
          </a:p>
          <a:p>
            <a:pPr marL="1485900" lvl="2" indent="-342900">
              <a:lnSpc>
                <a:spcPct val="100000"/>
              </a:lnSpc>
            </a:pPr>
            <a:r>
              <a:rPr lang="en-US" sz="3200">
                <a:latin typeface="Lato"/>
              </a:rPr>
              <a:t>Possible Next Steps: </a:t>
            </a:r>
          </a:p>
          <a:p>
            <a:pPr marL="1943100" lvl="3" indent="-342900">
              <a:lnSpc>
                <a:spcPct val="100000"/>
              </a:lnSpc>
              <a:buClr>
                <a:srgbClr val="4E62B2"/>
              </a:buClr>
            </a:pPr>
            <a:r>
              <a:rPr lang="en-US" sz="3200">
                <a:latin typeface="Lato  "/>
              </a:rPr>
              <a:t>May require additional investigation of service code and visit processing with </a:t>
            </a:r>
            <a:r>
              <a:rPr lang="en-US" sz="3200" err="1">
                <a:latin typeface="Lato  "/>
              </a:rPr>
              <a:t>Sandata’s</a:t>
            </a:r>
            <a:r>
              <a:rPr lang="en-US" sz="3200">
                <a:latin typeface="Lato  "/>
              </a:rPr>
              <a:t> Engineering team</a:t>
            </a:r>
          </a:p>
          <a:p>
            <a:pPr marL="2400300" lvl="4" indent="-342900">
              <a:buClr>
                <a:srgbClr val="4E62B2"/>
              </a:buClr>
            </a:pPr>
            <a:r>
              <a:rPr lang="en-US" sz="2600">
                <a:latin typeface="Lato"/>
                <a:hlinkClick r:id="rId2"/>
              </a:rPr>
              <a:t>MOAltEVV@Sandata.com</a:t>
            </a:r>
            <a:r>
              <a:rPr lang="en-US" sz="2600">
                <a:latin typeface="Lato"/>
              </a:rPr>
              <a:t> </a:t>
            </a:r>
          </a:p>
          <a:p>
            <a:pPr marL="2400300" lvl="4" indent="-342900">
              <a:buClr>
                <a:srgbClr val="4E62B2"/>
              </a:buClr>
            </a:pPr>
            <a:r>
              <a:rPr lang="en-US" sz="2600">
                <a:latin typeface="Lato"/>
              </a:rPr>
              <a:t>1-833-350-5844</a:t>
            </a:r>
          </a:p>
          <a:p>
            <a:pPr marL="1943100" lvl="3" indent="-342900">
              <a:buClr>
                <a:srgbClr val="4E62B2"/>
              </a:buClr>
            </a:pPr>
            <a:r>
              <a:rPr lang="en-US" sz="3200">
                <a:latin typeface="Lato  "/>
              </a:rPr>
              <a:t>Retransmit with corrected visit data to EAS.</a:t>
            </a:r>
          </a:p>
        </p:txBody>
      </p:sp>
    </p:spTree>
    <p:extLst>
      <p:ext uri="{BB962C8B-B14F-4D97-AF65-F5344CB8AC3E}">
        <p14:creationId xmlns:p14="http://schemas.microsoft.com/office/powerpoint/2010/main" val="3080059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3" y="0"/>
            <a:ext cx="10515600" cy="1028669"/>
          </a:xfrm>
        </p:spPr>
        <p:txBody>
          <a:bodyPr/>
          <a:lstStyle/>
          <a:p>
            <a:r>
              <a:rPr lang="en-US">
                <a:latin typeface="Lato"/>
              </a:rPr>
              <a:t>Integration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7" y="947722"/>
            <a:ext cx="11367732" cy="51713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200150" lvl="1" indent="-51435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>
                <a:latin typeface="Lato"/>
              </a:rPr>
              <a:t>Send Client (Member) Records </a:t>
            </a:r>
            <a:r>
              <a:rPr lang="en-US" sz="2000" b="1">
                <a:latin typeface="Lato"/>
              </a:rPr>
              <a:t>First.</a:t>
            </a:r>
          </a:p>
          <a:p>
            <a:pPr marL="1600200" lvl="2" indent="-457200">
              <a:lnSpc>
                <a:spcPct val="80000"/>
              </a:lnSpc>
              <a:spcAft>
                <a:spcPts val="600"/>
              </a:spcAft>
            </a:pPr>
            <a:r>
              <a:rPr lang="en-US" sz="1800">
                <a:latin typeface="Lato"/>
              </a:rPr>
              <a:t>Send all Clients as soon as possible.</a:t>
            </a:r>
          </a:p>
          <a:p>
            <a:pPr marL="1600200" lvl="2" indent="-457200">
              <a:lnSpc>
                <a:spcPct val="80000"/>
              </a:lnSpc>
              <a:spcAft>
                <a:spcPts val="600"/>
              </a:spcAft>
            </a:pPr>
            <a:r>
              <a:rPr lang="en-US" sz="1800">
                <a:latin typeface="Lato"/>
              </a:rPr>
              <a:t>Check status to ensure Client loaded successfully.</a:t>
            </a:r>
          </a:p>
          <a:p>
            <a:pPr marL="1600200" lvl="2" indent="-45720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endParaRPr lang="en-US" sz="400">
              <a:latin typeface="Lato"/>
            </a:endParaRPr>
          </a:p>
          <a:p>
            <a:pPr marL="1200150" lvl="1" indent="-51435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>
                <a:latin typeface="Lato"/>
              </a:rPr>
              <a:t>Send Employee (Caregiver) Records </a:t>
            </a:r>
            <a:r>
              <a:rPr lang="en-US" sz="2000" b="1">
                <a:latin typeface="Lato"/>
              </a:rPr>
              <a:t>Second.</a:t>
            </a:r>
          </a:p>
          <a:p>
            <a:pPr marL="1600200" lvl="2" indent="-457200">
              <a:lnSpc>
                <a:spcPct val="80000"/>
              </a:lnSpc>
              <a:spcAft>
                <a:spcPts val="600"/>
              </a:spcAft>
            </a:pPr>
            <a:r>
              <a:rPr lang="en-US" sz="1800">
                <a:latin typeface="Lato"/>
              </a:rPr>
              <a:t>Send all Caregivers as soon as possible.</a:t>
            </a:r>
          </a:p>
          <a:p>
            <a:pPr marL="1600200" lvl="2" indent="-457200">
              <a:lnSpc>
                <a:spcPct val="80000"/>
              </a:lnSpc>
              <a:spcAft>
                <a:spcPts val="600"/>
              </a:spcAft>
            </a:pPr>
            <a:r>
              <a:rPr lang="en-US" sz="1800">
                <a:latin typeface="Lato"/>
              </a:rPr>
              <a:t>Check status to ensure Employee loaded successfully.</a:t>
            </a:r>
          </a:p>
          <a:p>
            <a:pPr marL="1600200" lvl="2" indent="-45720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endParaRPr lang="en-US" sz="400">
              <a:latin typeface="Lato"/>
            </a:endParaRPr>
          </a:p>
          <a:p>
            <a:pPr marL="1200150" lvl="1" indent="-51435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>
                <a:latin typeface="Lato"/>
              </a:rPr>
              <a:t>Send Visits </a:t>
            </a:r>
            <a:r>
              <a:rPr lang="en-US" sz="2000" b="1" u="sng">
                <a:latin typeface="Lato"/>
              </a:rPr>
              <a:t>after</a:t>
            </a:r>
            <a:r>
              <a:rPr lang="en-US" sz="2000">
                <a:latin typeface="Lato"/>
              </a:rPr>
              <a:t> verifying that Clients and Employees have loaded successfully.</a:t>
            </a:r>
          </a:p>
          <a:p>
            <a:pPr marL="1200150" lvl="1" indent="-51435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endParaRPr lang="en-US" sz="400">
              <a:latin typeface="Lato"/>
            </a:endParaRPr>
          </a:p>
          <a:p>
            <a:pPr marL="1200150" lvl="1" indent="-51435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>
                <a:latin typeface="Lato"/>
              </a:rPr>
              <a:t>Continue to send visits at a minimum, once daily in alignment to the Missouri DSS requirement.</a:t>
            </a:r>
          </a:p>
          <a:p>
            <a:pPr marL="1200150" lvl="1" indent="-51435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endParaRPr lang="en-US" sz="400">
              <a:latin typeface="Lato"/>
            </a:endParaRPr>
          </a:p>
          <a:p>
            <a:pPr marL="1200150" lvl="1" indent="-51435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>
                <a:latin typeface="Lato"/>
              </a:rPr>
              <a:t>Send new clients as they are identified, or an existing record is updated.</a:t>
            </a:r>
          </a:p>
          <a:p>
            <a:pPr marL="1200150" lvl="1" indent="-51435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endParaRPr lang="en-US" sz="400">
              <a:latin typeface="Lato"/>
            </a:endParaRPr>
          </a:p>
          <a:p>
            <a:pPr marL="1200150" lvl="1" indent="-514350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>
                <a:latin typeface="Lato"/>
              </a:rPr>
              <a:t>Send new employees as they are identified, or an existing record is updated.</a:t>
            </a:r>
          </a:p>
        </p:txBody>
      </p:sp>
    </p:spTree>
    <p:extLst>
      <p:ext uri="{BB962C8B-B14F-4D97-AF65-F5344CB8AC3E}">
        <p14:creationId xmlns:p14="http://schemas.microsoft.com/office/powerpoint/2010/main" val="1446728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05188-4C98-42EA-AEF1-F11DAEF84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942" y="-8543"/>
            <a:ext cx="10515600" cy="1325563"/>
          </a:xfrm>
        </p:spPr>
        <p:txBody>
          <a:bodyPr/>
          <a:lstStyle/>
          <a:p>
            <a:r>
              <a:rPr lang="en-US">
                <a:latin typeface="Lato" panose="020F0502020204030203" pitchFamily="34" charset="0"/>
              </a:rPr>
              <a:t>Working with Sandata Customer Support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2B1295-F3F7-4EBD-938D-E8BDA7AF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591"/>
            <a:ext cx="10515600" cy="760396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The following information will be collected by our support team to help expedite resolution of your case: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9B1B21-63E2-4D3A-8C08-AF0D341EF7A1}"/>
              </a:ext>
            </a:extLst>
          </p:cNvPr>
          <p:cNvSpPr txBox="1">
            <a:spLocks/>
          </p:cNvSpPr>
          <p:nvPr/>
        </p:nvSpPr>
        <p:spPr>
          <a:xfrm>
            <a:off x="739942" y="1823987"/>
            <a:ext cx="10712116" cy="4379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E62B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90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Provider name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90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EAS account number (referred to as your STX #)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90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Provider contact name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90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EVV vendor contact information</a:t>
            </a:r>
          </a:p>
          <a:p>
            <a:pPr marL="1143000" lvl="1" indent="-457200">
              <a:buFont typeface="+mj-lt"/>
              <a:buAutoNum type="alphaLcPeriod"/>
            </a:pPr>
            <a:r>
              <a:rPr lang="en-US" sz="290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Vendor contact email address</a:t>
            </a:r>
          </a:p>
          <a:p>
            <a:pPr marL="1143000" lvl="1" indent="-457200">
              <a:buFontTx/>
              <a:buAutoNum type="alphaLcPeriod"/>
            </a:pPr>
            <a:r>
              <a:rPr lang="en-US" sz="290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Vendor contact direct phone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90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Description of issue</a:t>
            </a:r>
          </a:p>
          <a:p>
            <a:pPr marL="1143000" lvl="1" indent="-457200">
              <a:buFont typeface="+mj-lt"/>
              <a:buAutoNum type="alphaLcPeriod"/>
            </a:pPr>
            <a:r>
              <a:rPr lang="en-US" sz="290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Please provide a brief description of the issue and when it started.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90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Please include:</a:t>
            </a:r>
          </a:p>
          <a:p>
            <a:pPr marL="1143000" lvl="1" indent="-457200">
              <a:buFont typeface="+mj-lt"/>
              <a:buAutoNum type="alphaLcPeriod"/>
            </a:pPr>
            <a:r>
              <a:rPr lang="en-US" sz="290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Screenshots </a:t>
            </a:r>
          </a:p>
          <a:p>
            <a:pPr marL="1143000" lvl="1" indent="-457200">
              <a:buFontTx/>
              <a:buAutoNum type="alphaLcPeriod"/>
            </a:pPr>
            <a:r>
              <a:rPr lang="en-US" sz="290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JSON files </a:t>
            </a:r>
          </a:p>
          <a:p>
            <a:pPr marL="1143000" lvl="1" indent="-457200">
              <a:buFontTx/>
              <a:buAutoNum type="alphaLcPeriod"/>
            </a:pPr>
            <a:r>
              <a:rPr lang="en-US" sz="290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UUIDs</a:t>
            </a:r>
          </a:p>
          <a:p>
            <a:r>
              <a:rPr lang="en-US" sz="2900" b="1">
                <a:solidFill>
                  <a:srgbClr val="4E62B2"/>
                </a:solidFill>
                <a:latin typeface="Lato" panose="020F0502020204030203" pitchFamily="34" charset="0"/>
              </a:rPr>
              <a:t>IMPORTANT</a:t>
            </a:r>
            <a:r>
              <a:rPr lang="en-US" sz="290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: JSONs and screenshots should be sent </a:t>
            </a:r>
            <a:r>
              <a:rPr lang="en-US" sz="2900" u="sng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securely</a:t>
            </a:r>
            <a:r>
              <a:rPr lang="en-US" sz="290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</a:rPr>
              <a:t> and are required to investigate any errors received during transmission (e.g., Client Not Found).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47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92" y="307374"/>
            <a:ext cx="11641311" cy="1325563"/>
          </a:xfrm>
        </p:spPr>
        <p:txBody>
          <a:bodyPr>
            <a:normAutofit/>
          </a:bodyPr>
          <a:lstStyle/>
          <a:p>
            <a:r>
              <a:rPr lang="en-US" sz="3600">
                <a:latin typeface="Lato"/>
              </a:rPr>
              <a:t>EVV Support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2ECD-E92F-4B8B-9616-EB0CC96C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7" y="1825625"/>
            <a:ext cx="11942767" cy="38728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028700" lvl="1" indent="-342900">
              <a:lnSpc>
                <a:spcPct val="80000"/>
              </a:lnSpc>
            </a:pPr>
            <a:r>
              <a:rPr lang="en-US" sz="2400" dirty="0">
                <a:latin typeface="Lato"/>
              </a:rPr>
              <a:t>Sandata MO DSS EVV Vendor Support:</a:t>
            </a:r>
          </a:p>
          <a:p>
            <a:pPr marL="1485900" lvl="2" indent="-342900">
              <a:lnSpc>
                <a:spcPct val="80000"/>
              </a:lnSpc>
            </a:pPr>
            <a:r>
              <a:rPr lang="en-US" sz="2200" dirty="0">
                <a:latin typeface="Lato"/>
              </a:rPr>
              <a:t>Email: </a:t>
            </a:r>
            <a:r>
              <a:rPr lang="en-US" sz="2200" dirty="0">
                <a:latin typeface="Lato"/>
                <a:hlinkClick r:id="rId3"/>
              </a:rPr>
              <a:t>moaltevv@sandata.com</a:t>
            </a:r>
            <a:endParaRPr lang="en-US" sz="2200" dirty="0">
              <a:latin typeface="Lato"/>
            </a:endParaRPr>
          </a:p>
          <a:p>
            <a:pPr marL="1485900" lvl="2" indent="-342900">
              <a:lnSpc>
                <a:spcPct val="80000"/>
              </a:lnSpc>
            </a:pPr>
            <a:r>
              <a:rPr lang="en-US" sz="2200" dirty="0">
                <a:latin typeface="Lato" panose="020F0502020204030203" pitchFamily="34" charset="0"/>
              </a:rPr>
              <a:t>Phone: 1-</a:t>
            </a:r>
            <a:r>
              <a:rPr lang="en-US" sz="2200" b="0" i="0" dirty="0">
                <a:effectLst/>
                <a:latin typeface="Lato" panose="020F0502020204030203" pitchFamily="34" charset="0"/>
              </a:rPr>
              <a:t>833-350-5844</a:t>
            </a:r>
          </a:p>
          <a:p>
            <a:pPr lvl="1" indent="0">
              <a:lnSpc>
                <a:spcPct val="80000"/>
              </a:lnSpc>
              <a:buNone/>
            </a:pPr>
            <a:endParaRPr lang="en-US" sz="2400" dirty="0">
              <a:latin typeface="Lato"/>
            </a:endParaRPr>
          </a:p>
          <a:p>
            <a:pPr marL="1028700" lvl="1" indent="-342900">
              <a:lnSpc>
                <a:spcPct val="80000"/>
              </a:lnSpc>
            </a:pPr>
            <a:endParaRPr lang="en-US" sz="2400" dirty="0">
              <a:latin typeface="Lato"/>
            </a:endParaRPr>
          </a:p>
          <a:p>
            <a:pPr marL="1028700" lvl="1" indent="-342900">
              <a:lnSpc>
                <a:spcPct val="80000"/>
              </a:lnSpc>
            </a:pPr>
            <a:r>
              <a:rPr lang="en-US" sz="2400" dirty="0">
                <a:latin typeface="Lato"/>
              </a:rPr>
              <a:t>Missouri EVV Website:</a:t>
            </a:r>
          </a:p>
          <a:p>
            <a:pPr marL="1485900" lvl="2" indent="-342900">
              <a:lnSpc>
                <a:spcPct val="80000"/>
              </a:lnSpc>
            </a:pPr>
            <a:r>
              <a:rPr lang="en-US" sz="2200" dirty="0">
                <a:latin typeface="Lato"/>
              </a:rPr>
              <a:t>Resources for the EVV vendors</a:t>
            </a:r>
            <a:endParaRPr lang="en-US" sz="2200" dirty="0">
              <a:latin typeface="Lato" panose="020F0502020204030203" pitchFamily="34" charset="0"/>
            </a:endParaRPr>
          </a:p>
          <a:p>
            <a:pPr marL="1943100" lvl="3" indent="-342900">
              <a:lnSpc>
                <a:spcPct val="80000"/>
              </a:lnSpc>
            </a:pPr>
            <a:r>
              <a:rPr lang="en-US" sz="2000" dirty="0">
                <a:latin typeface="Lato"/>
              </a:rPr>
              <a:t>Link for EVV vendors: </a:t>
            </a:r>
            <a:r>
              <a:rPr lang="en-US" dirty="0">
                <a:latin typeface="Lato"/>
                <a:hlinkClick r:id="rId4"/>
              </a:rPr>
              <a:t>https://dss.mo.gov/mhd/providers/electronic-visit-verification.htm</a:t>
            </a:r>
            <a:endParaRPr lang="en-US" dirty="0">
              <a:latin typeface="Lato"/>
            </a:endParaRPr>
          </a:p>
          <a:p>
            <a:pPr marL="1943100" lvl="3" indent="-342900">
              <a:lnSpc>
                <a:spcPct val="80000"/>
              </a:lnSpc>
            </a:pPr>
            <a:endParaRPr lang="en-US" sz="2200" dirty="0">
              <a:latin typeface="Lato" panose="020F0502020204030203" pitchFamily="34" charset="0"/>
            </a:endParaRPr>
          </a:p>
          <a:p>
            <a:pPr marL="1028700" lvl="1" indent="-342900">
              <a:lnSpc>
                <a:spcPct val="80000"/>
              </a:lnSpc>
            </a:pPr>
            <a:endParaRPr lang="en-US" sz="2400" dirty="0">
              <a:latin typeface="Lato"/>
            </a:endParaRPr>
          </a:p>
          <a:p>
            <a:pPr lvl="1" indent="0">
              <a:lnSpc>
                <a:spcPct val="80000"/>
              </a:lnSpc>
              <a:buNone/>
            </a:pPr>
            <a:endParaRPr lang="en-US" sz="2400" dirty="0">
              <a:latin typeface="Lato"/>
            </a:endParaRPr>
          </a:p>
          <a:p>
            <a:pPr marL="1028700" lvl="1" indent="-342900">
              <a:lnSpc>
                <a:spcPct val="80000"/>
              </a:lnSpc>
            </a:pPr>
            <a:endParaRPr lang="en-US" sz="2400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04798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9139B-3E5A-4F9D-9122-0B4D2BE4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latin typeface="Lato" panose="020F0502020204030203" pitchFamily="34" charset="0"/>
              </a:rPr>
              <a:t/>
            </a:r>
            <a:br>
              <a:rPr lang="en-US" sz="4400" dirty="0">
                <a:latin typeface="Lato" panose="020F0502020204030203" pitchFamily="34" charset="0"/>
              </a:rPr>
            </a:br>
            <a:r>
              <a:rPr lang="en-US" sz="4400" dirty="0">
                <a:latin typeface="Lato" panose="020F0502020204030203" pitchFamily="34" charset="0"/>
              </a:rPr>
              <a:t/>
            </a:r>
            <a:br>
              <a:rPr lang="en-US" sz="4400" dirty="0">
                <a:latin typeface="Lato" panose="020F0502020204030203" pitchFamily="34" charset="0"/>
              </a:rPr>
            </a:br>
            <a:r>
              <a:rPr lang="en-US" sz="4400" dirty="0">
                <a:latin typeface="Lato" panose="020F0502020204030203" pitchFamily="34" charset="0"/>
              </a:rPr>
              <a:t>Federal and State </a:t>
            </a:r>
            <a:br>
              <a:rPr lang="en-US" sz="4400" dirty="0">
                <a:latin typeface="Lato" panose="020F0502020204030203" pitchFamily="34" charset="0"/>
              </a:rPr>
            </a:br>
            <a:r>
              <a:rPr lang="en-US" sz="4400" dirty="0">
                <a:latin typeface="Lato" panose="020F0502020204030203" pitchFamily="34" charset="0"/>
              </a:rPr>
              <a:t>EVV Requirements</a:t>
            </a:r>
            <a:r>
              <a:rPr lang="en-US" dirty="0">
                <a:latin typeface="Lato" panose="020F0502020204030203" pitchFamily="34" charset="0"/>
              </a:rPr>
              <a:t/>
            </a:r>
            <a:br>
              <a:rPr lang="en-US" dirty="0">
                <a:latin typeface="Lato" panose="020F0502020204030203" pitchFamily="34" charset="0"/>
              </a:rPr>
            </a:br>
            <a:r>
              <a:rPr lang="en-US" dirty="0">
                <a:latin typeface="Lato" panose="020F0502020204030203" pitchFamily="34" charset="0"/>
              </a:rPr>
              <a:t/>
            </a:r>
            <a:br>
              <a:rPr lang="en-US" dirty="0">
                <a:latin typeface="Lato" panose="020F0502020204030203" pitchFamily="34" charset="0"/>
              </a:rPr>
            </a:br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547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>
                <a:solidFill>
                  <a:srgbClr val="4964A2"/>
                </a:solidFill>
                <a:latin typeface="Lato  "/>
                <a:ea typeface="+mn-ea"/>
                <a:cs typeface="+mn-cs"/>
              </a:rPr>
              <a:t>Coming Soon</a:t>
            </a:r>
            <a:endParaRPr lang="en-US" sz="4200">
              <a:solidFill>
                <a:srgbClr val="FF0000"/>
              </a:solidFill>
              <a:latin typeface="Lato  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445D1-560C-41C0-936E-CD37591A2A04}"/>
              </a:ext>
            </a:extLst>
          </p:cNvPr>
          <p:cNvSpPr txBox="1">
            <a:spLocks/>
          </p:cNvSpPr>
          <p:nvPr/>
        </p:nvSpPr>
        <p:spPr>
          <a:xfrm>
            <a:off x="434257" y="1177236"/>
            <a:ext cx="10997921" cy="43461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2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E62B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1028700" lvl="1" indent="-342900">
              <a:defRPr/>
            </a:pPr>
            <a:r>
              <a:rPr lang="en-US" dirty="0">
                <a:latin typeface="Lato" panose="020F0502020204030203" pitchFamily="34" charset="0"/>
                <a:ea typeface="+mn-ea"/>
                <a:cs typeface="+mn-cs"/>
              </a:rPr>
              <a:t>EVV HHCS Town Hall #2</a:t>
            </a:r>
          </a:p>
          <a:p>
            <a:pPr marL="1485900" lvl="2" indent="-342900">
              <a:defRPr/>
            </a:pPr>
            <a:r>
              <a:rPr lang="en-US" sz="2200" dirty="0">
                <a:latin typeface="Lato" panose="020F0502020204030203" pitchFamily="34" charset="0"/>
                <a:ea typeface="+mn-ea"/>
                <a:cs typeface="+mn-cs"/>
              </a:rPr>
              <a:t>Focus: Delivery of Testing Credentials</a:t>
            </a:r>
          </a:p>
          <a:p>
            <a:pPr marL="1485900" lvl="2" indent="-342900">
              <a:defRPr/>
            </a:pPr>
            <a:r>
              <a:rPr lang="en-US" sz="2200" dirty="0">
                <a:latin typeface="Lato" panose="020F0502020204030203" pitchFamily="34" charset="0"/>
                <a:ea typeface="+mn-ea"/>
                <a:cs typeface="+mn-cs"/>
              </a:rPr>
              <a:t>Date: Monday, March 6, 2023</a:t>
            </a:r>
          </a:p>
          <a:p>
            <a:pPr marL="1485900" lvl="2" indent="-342900">
              <a:defRPr/>
            </a:pPr>
            <a:r>
              <a:rPr lang="en-US" sz="2200" dirty="0">
                <a:latin typeface="Lato" panose="020F0502020204030203" pitchFamily="34" charset="0"/>
                <a:ea typeface="+mn-ea"/>
                <a:cs typeface="+mn-cs"/>
              </a:rPr>
              <a:t>Time: 2:00p – 3:00p CST</a:t>
            </a:r>
          </a:p>
          <a:p>
            <a:pPr marL="1485900" lvl="2" indent="-342900">
              <a:defRPr/>
            </a:pPr>
            <a:r>
              <a:rPr lang="en-US" sz="2200" dirty="0">
                <a:latin typeface="Lato" panose="020F0502020204030203" pitchFamily="34" charset="0"/>
                <a:ea typeface="+mn-ea"/>
                <a:cs typeface="+mn-cs"/>
              </a:rPr>
              <a:t>Registration link will also be distributed via formal communication and posted on the MO DSS EVV vendor-specific webpage.</a:t>
            </a:r>
          </a:p>
          <a:p>
            <a:pPr marL="1943100" lvl="3" indent="-342900">
              <a:defRPr/>
            </a:pPr>
            <a:r>
              <a:rPr lang="en-US" sz="2200" u="sng" dirty="0">
                <a:solidFill>
                  <a:srgbClr val="0563C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Sandata Town Hall #2 Registration Link</a:t>
            </a:r>
            <a:endParaRPr lang="en-US" sz="2200" u="sng" dirty="0">
              <a:solidFill>
                <a:srgbClr val="0563C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3" indent="0">
              <a:buNone/>
              <a:defRPr/>
            </a:pPr>
            <a:endParaRPr lang="en-US" sz="2200" u="sng" dirty="0">
              <a:solidFill>
                <a:srgbClr val="0563C1"/>
              </a:solidFill>
              <a:latin typeface="Lato" panose="020F050202020403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028700" lvl="1" indent="-342900">
              <a:defRPr/>
            </a:pPr>
            <a:r>
              <a:rPr lang="en-US" dirty="0">
                <a:latin typeface="Lato" panose="020F0502020204030203" pitchFamily="34" charset="0"/>
                <a:ea typeface="+mn-ea"/>
                <a:cs typeface="+mn-cs"/>
              </a:rPr>
              <a:t>EVV HHCS Town Hall #3</a:t>
            </a:r>
          </a:p>
          <a:p>
            <a:pPr marL="1485900" lvl="2" indent="-342900">
              <a:defRPr/>
            </a:pPr>
            <a:r>
              <a:rPr lang="en-US" sz="2200" dirty="0">
                <a:latin typeface="Lato" panose="020F0502020204030203" pitchFamily="34" charset="0"/>
                <a:ea typeface="+mn-ea"/>
                <a:cs typeface="+mn-cs"/>
              </a:rPr>
              <a:t>Focus: System Soft Launch</a:t>
            </a:r>
          </a:p>
          <a:p>
            <a:pPr marL="1485900" lvl="2" indent="-342900">
              <a:defRPr/>
            </a:pPr>
            <a:r>
              <a:rPr lang="en-US" sz="2200" dirty="0">
                <a:latin typeface="Lato" panose="020F0502020204030203" pitchFamily="34" charset="0"/>
                <a:ea typeface="+mn-ea"/>
                <a:cs typeface="+mn-cs"/>
              </a:rPr>
              <a:t>Date: Wednesday, May 17, 2023</a:t>
            </a:r>
          </a:p>
          <a:p>
            <a:pPr marL="1485900" lvl="2" indent="-342900">
              <a:defRPr/>
            </a:pPr>
            <a:r>
              <a:rPr lang="en-US" sz="2200" dirty="0">
                <a:latin typeface="Lato" panose="020F0502020204030203" pitchFamily="34" charset="0"/>
                <a:ea typeface="+mn-ea"/>
                <a:cs typeface="+mn-cs"/>
              </a:rPr>
              <a:t>Time: 9:30a to 10:30a CST</a:t>
            </a:r>
          </a:p>
          <a:p>
            <a:pPr marL="1485900" lvl="2" indent="-342900">
              <a:defRPr/>
            </a:pPr>
            <a:r>
              <a:rPr lang="en-US" sz="2200" dirty="0">
                <a:latin typeface="Lato" panose="020F0502020204030203" pitchFamily="34" charset="0"/>
                <a:ea typeface="+mn-ea"/>
                <a:cs typeface="+mn-cs"/>
              </a:rPr>
              <a:t>Registration link will also be distributed via formal communication and posted on the MO DSS EVV vendor-specific webpage.</a:t>
            </a:r>
          </a:p>
          <a:p>
            <a:pPr marL="1943100" lvl="3" indent="-342900">
              <a:defRPr/>
            </a:pPr>
            <a:r>
              <a:rPr lang="en-US" sz="2200" u="sng" dirty="0">
                <a:solidFill>
                  <a:srgbClr val="0563C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Sandata Town Hall #3 Registration Link </a:t>
            </a:r>
            <a:endParaRPr lang="en-US" sz="2200" dirty="0">
              <a:latin typeface="Lato" panose="020F0502020204030203" pitchFamily="34" charset="0"/>
              <a:ea typeface="+mn-ea"/>
              <a:cs typeface="+mn-cs"/>
            </a:endParaRPr>
          </a:p>
          <a:p>
            <a:pPr lvl="3" indent="0">
              <a:buNone/>
              <a:defRPr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>
              <a:buNone/>
              <a:defRPr/>
            </a:pPr>
            <a:endParaRPr lang="en-US" sz="2600" b="1" dirty="0">
              <a:latin typeface="Lato  "/>
              <a:ea typeface="+mn-ea"/>
              <a:cs typeface="+mn-cs"/>
            </a:endParaRPr>
          </a:p>
          <a:p>
            <a:pPr lvl="1" indent="0">
              <a:buNone/>
              <a:defRPr/>
            </a:pPr>
            <a:endParaRPr lang="en-US" sz="2400" b="1" dirty="0">
              <a:latin typeface="Lato  "/>
              <a:ea typeface="+mn-ea"/>
              <a:cs typeface="+mn-cs"/>
            </a:endParaRPr>
          </a:p>
          <a:p>
            <a:pPr lvl="2">
              <a:defRPr/>
            </a:pPr>
            <a:endParaRPr kumimoji="0" lang="en-US" sz="29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025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D586-DF6D-4E5D-A341-7B89ECF3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Lato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2182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7B43-6A81-4181-B1CA-CFB266AD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7" y="365125"/>
            <a:ext cx="10963183" cy="132556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candia"/>
              </a:rPr>
              <a:t>21st Century Cures Act Requirements </a:t>
            </a:r>
            <a:br>
              <a:rPr lang="en-US" sz="4400" dirty="0">
                <a:latin typeface="Scandia"/>
              </a:rPr>
            </a:br>
            <a:r>
              <a:rPr lang="en-US" sz="4400" dirty="0">
                <a:latin typeface="Scandia"/>
              </a:rPr>
              <a:t>	</a:t>
            </a:r>
            <a:endParaRPr lang="en-US" sz="4200" dirty="0">
              <a:solidFill>
                <a:srgbClr val="4964A2"/>
              </a:solidFill>
              <a:latin typeface="Lato  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7DB74F-AA20-4EA3-9659-5FBF57303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662" y="1727865"/>
            <a:ext cx="8659445" cy="42733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>
                <a:latin typeface="Lato"/>
              </a:rPr>
              <a:t>The 21</a:t>
            </a:r>
            <a:r>
              <a:rPr lang="en-US" baseline="30000" dirty="0">
                <a:latin typeface="Lato"/>
              </a:rPr>
              <a:t>st</a:t>
            </a:r>
            <a:r>
              <a:rPr lang="en-US" dirty="0">
                <a:latin typeface="Lato"/>
              </a:rPr>
              <a:t> Century Cures Act, passed in 2016, directs States to require the use of an EVV system for Medicaid funded Personal Care Services (PCS) and Home Health Care Services (HHCS).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>
                <a:latin typeface="Lato"/>
              </a:rPr>
              <a:t>The Cures Act requires that EVV systems capture the following six data elements:  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Lato"/>
                <a:ea typeface="Lato Light"/>
                <a:cs typeface="Lato Light"/>
              </a:rPr>
              <a:t> Member receiving the services</a:t>
            </a:r>
            <a:endParaRPr lang="en-US" sz="2200" dirty="0">
              <a:latin typeface="Lato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Lato"/>
                <a:ea typeface="Lato Light"/>
                <a:cs typeface="Lato Light"/>
              </a:rPr>
              <a:t> Caregiver providing the service</a:t>
            </a:r>
            <a:endParaRPr lang="en-US" sz="2200" dirty="0">
              <a:latin typeface="Lato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Lato"/>
                <a:ea typeface="Lato Light"/>
                <a:cs typeface="Lato Light"/>
              </a:rPr>
              <a:t> Type of service</a:t>
            </a:r>
            <a:endParaRPr lang="en-US" sz="2200" dirty="0">
              <a:latin typeface="Lato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Lato"/>
                <a:ea typeface="Lato Light"/>
                <a:cs typeface="Lato Light"/>
              </a:rPr>
              <a:t> Location of the service delivery</a:t>
            </a:r>
            <a:endParaRPr lang="en-US" sz="2200" dirty="0">
              <a:latin typeface="Lato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Lato"/>
                <a:ea typeface="Lato Light"/>
                <a:cs typeface="Lato Light"/>
              </a:rPr>
              <a:t> Date &amp; time the service begins</a:t>
            </a:r>
            <a:endParaRPr lang="en-US" sz="2200" dirty="0">
              <a:latin typeface="Lato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Lato"/>
                <a:ea typeface="Lato Light"/>
                <a:cs typeface="Lato Light"/>
              </a:rPr>
              <a:t> Date &amp; time the service ends</a:t>
            </a:r>
            <a:endParaRPr lang="en-US" sz="2200" dirty="0">
              <a:latin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 descr="A close-up of a hand on a touchscreen device&#10;&#10;Description automatically generated with low confidence">
            <a:extLst>
              <a:ext uri="{FF2B5EF4-FFF2-40B4-BE49-F238E27FC236}">
                <a16:creationId xmlns:a16="http://schemas.microsoft.com/office/drawing/2014/main" id="{76D63699-900F-88A2-9225-385943BA6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90763" y="3064523"/>
            <a:ext cx="2748780" cy="18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86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190B9-EF21-6D12-8354-0CA2A81C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 "/>
              </a:rPr>
              <a:t>Missouri Specific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D713A-2231-DA62-B940-F9F461071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067"/>
            <a:ext cx="10515600" cy="4234368"/>
          </a:xfrm>
        </p:spPr>
        <p:txBody>
          <a:bodyPr/>
          <a:lstStyle/>
          <a:p>
            <a:r>
              <a:rPr lang="en-US" dirty="0">
                <a:latin typeface="Lato" panose="020F0502020204030203" pitchFamily="34" charset="0"/>
              </a:rPr>
              <a:t>To meet the obligations of the Cures Act, Missouri requires the use of the following client and employee identifiers: </a:t>
            </a:r>
          </a:p>
          <a:p>
            <a:endParaRPr lang="en-US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Departmental Client Number (DCN)-the 8-digit identifier for the client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Client Date of Birth (DOB)-is used for dual authentication</a:t>
            </a:r>
          </a:p>
          <a:p>
            <a:pPr lvl="1" indent="0">
              <a:buNone/>
            </a:pPr>
            <a:endParaRPr lang="en-US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hlinkClick r:id="rId2"/>
              </a:rPr>
              <a:t>Family Care Safety Registry </a:t>
            </a:r>
            <a:r>
              <a:rPr lang="en-US" dirty="0">
                <a:latin typeface="Lato" panose="020F0502020204030203" pitchFamily="34" charset="0"/>
              </a:rPr>
              <a:t>(FCSR)-the 8-digit identifier for the employee</a:t>
            </a:r>
          </a:p>
          <a:p>
            <a:endParaRPr lang="en-US" sz="2000" b="1" dirty="0">
              <a:latin typeface="Lato" panose="020F0502020204030203" pitchFamily="34" charset="0"/>
            </a:endParaRPr>
          </a:p>
          <a:p>
            <a:endParaRPr lang="en-US" sz="2000" b="1" dirty="0">
              <a:latin typeface="Lato" panose="020F050202020403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1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3757-4CBC-3E6E-C2FB-5A1765960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2637"/>
          </a:xfrm>
        </p:spPr>
        <p:txBody>
          <a:bodyPr/>
          <a:lstStyle/>
          <a:p>
            <a:r>
              <a:rPr lang="en-US" dirty="0"/>
              <a:t>Home Health Care Services Requiring EVV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1B1DF-FC96-7ED2-D397-54F309231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439"/>
            <a:ext cx="10515600" cy="4198408"/>
          </a:xfrm>
        </p:spPr>
        <p:txBody>
          <a:bodyPr>
            <a:normAutofit/>
          </a:bodyPr>
          <a:lstStyle/>
          <a:p>
            <a:r>
              <a:rPr lang="en-US" dirty="0">
                <a:latin typeface="Lato" panose="020F0502020204030203" pitchFamily="34" charset="0"/>
              </a:rPr>
              <a:t>EVV is required to document delivery of the following types of services: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Nursing (RN/LPN)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Occupational 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Physical 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Personal Care Aide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Speech 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Any of the above services reimbursed by a Managed Care Organization (MCO)</a:t>
            </a:r>
          </a:p>
          <a:p>
            <a:endParaRPr lang="en-US" dirty="0">
              <a:latin typeface="Lato" panose="020F0502020204030203" pitchFamily="34" charset="0"/>
            </a:endParaRPr>
          </a:p>
          <a:p>
            <a:r>
              <a:rPr lang="en-US" dirty="0">
                <a:latin typeface="Lato" panose="020F0502020204030203" pitchFamily="34" charset="0"/>
              </a:rPr>
              <a:t>Additional details regarding the service delivery can be documented in the Memo field.</a:t>
            </a:r>
          </a:p>
          <a:p>
            <a:endParaRPr lang="en-US" b="1" dirty="0">
              <a:latin typeface="Lato" panose="020F050202020403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7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911338-6E57-4594-A11F-D30E6398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894" y="2766218"/>
            <a:ext cx="7798453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964A2"/>
                </a:solidFill>
                <a:latin typeface="Lato  "/>
                <a:ea typeface="+mn-ea"/>
                <a:cs typeface="+mn-cs"/>
              </a:rPr>
              <a:t>Provider Process</a:t>
            </a:r>
          </a:p>
        </p:txBody>
      </p:sp>
    </p:spTree>
    <p:extLst>
      <p:ext uri="{BB962C8B-B14F-4D97-AF65-F5344CB8AC3E}">
        <p14:creationId xmlns:p14="http://schemas.microsoft.com/office/powerpoint/2010/main" val="1884421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CF279-E013-689C-0BE5-686A9C37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46"/>
            <a:ext cx="10515600" cy="794440"/>
          </a:xfrm>
        </p:spPr>
        <p:txBody>
          <a:bodyPr/>
          <a:lstStyle/>
          <a:p>
            <a:r>
              <a:rPr lang="en-US" dirty="0">
                <a:solidFill>
                  <a:srgbClr val="4964A2"/>
                </a:solidFill>
                <a:latin typeface="Lato  "/>
                <a:ea typeface="+mn-ea"/>
                <a:cs typeface="+mn-cs"/>
              </a:rPr>
              <a:t>Step 1-Registration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F66AE-B5FC-F16A-52DA-C11A9AB55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9103"/>
            <a:ext cx="10515600" cy="487312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Lato" panose="020F0502020204030203" pitchFamily="34" charset="0"/>
              </a:rPr>
              <a:t>HHCS providers register their EVV vendor with </a:t>
            </a:r>
            <a:r>
              <a:rPr lang="en-US" dirty="0" err="1">
                <a:latin typeface="Lato" panose="020F0502020204030203" pitchFamily="34" charset="0"/>
              </a:rPr>
              <a:t>Sandata</a:t>
            </a:r>
            <a:endParaRPr lang="en-US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563C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Registration Link</a:t>
            </a:r>
            <a:endParaRPr lang="en-US" dirty="0"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Required information: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9-digit Medicaid Provider ID.  For HHCS this number begins with a 58</a:t>
            </a:r>
          </a:p>
          <a:p>
            <a:pPr marL="1485900" lvl="2" indent="-342900"/>
            <a:r>
              <a:rPr lang="en-US" sz="2200" dirty="0">
                <a:effectLst/>
                <a:latin typeface="Lato" panose="020F0502020204030203" pitchFamily="34" charset="0"/>
              </a:rPr>
              <a:t>This form must be completed for each Medicaid Provider ID.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10-digit National Provider Identifier (NPI)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EVV Vendor and Contact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Providers</a:t>
            </a:r>
            <a:r>
              <a:rPr lang="en-US" dirty="0">
                <a:effectLst/>
                <a:latin typeface="Lato" panose="020F0502020204030203" pitchFamily="34" charset="0"/>
              </a:rPr>
              <a:t> must complete this form for every EVV vendor the agency contracts with.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Providers will receive a confirmation email upon registration completion.</a:t>
            </a:r>
            <a:endParaRPr lang="en-US" dirty="0">
              <a:effectLst/>
              <a:latin typeface="Lato" panose="020F0502020204030203" pitchFamily="34" charset="0"/>
            </a:endParaRPr>
          </a:p>
          <a:p>
            <a:r>
              <a:rPr lang="en-US" dirty="0">
                <a:effectLst/>
                <a:latin typeface="Lato" panose="020F0502020204030203" pitchFamily="34" charset="0"/>
              </a:rPr>
              <a:t>For help with the M</a:t>
            </a:r>
            <a:r>
              <a:rPr lang="en-US" dirty="0">
                <a:latin typeface="Lato" panose="020F0502020204030203" pitchFamily="34" charset="0"/>
              </a:rPr>
              <a:t>edicaid Provider ID, c</a:t>
            </a:r>
            <a:r>
              <a:rPr lang="en-US" dirty="0">
                <a:effectLst/>
                <a:latin typeface="Lato" panose="020F0502020204030203" pitchFamily="34" charset="0"/>
              </a:rPr>
              <a:t>ontact Missouri Medicaid Audit &amp; Compliance (MMAC) at </a:t>
            </a:r>
            <a:r>
              <a:rPr lang="en-US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MMAC.EVV@dss.mo.gov</a:t>
            </a:r>
            <a:r>
              <a:rPr lang="en-US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 </a:t>
            </a:r>
            <a:r>
              <a:rPr lang="en-US" dirty="0">
                <a:latin typeface="Lato" panose="020F0502020204030203" pitchFamily="34" charset="0"/>
              </a:rPr>
              <a:t>Include the provider NPI </a:t>
            </a:r>
            <a:r>
              <a:rPr lang="en-US" dirty="0">
                <a:effectLst/>
                <a:latin typeface="Lato" panose="020F0502020204030203" pitchFamily="34" charset="0"/>
              </a:rPr>
              <a:t>when contacting MMAC.</a:t>
            </a:r>
          </a:p>
          <a:p>
            <a:endParaRPr lang="en-US" dirty="0"/>
          </a:p>
          <a:p>
            <a:pPr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61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afe1a7df-f916-4324-bdbf-d405bfc4a123">F3.0</Status>
    <Meeting_x0020_Date xmlns="afe1a7df-f916-4324-bdbf-d405bfc4a123">2023-02-21T06:00:00+00:00</Meeting_x0020_Date>
    <EVV_x0020_Documentation_x0020_Subject xmlns="afe1a7df-f916-4324-bdbf-d405bfc4a123">Reporting</EVV_x0020_Documentation_x0020_Subject>
    <EVV_x0020_Document_x0020_Type xmlns="afe1a7df-f916-4324-bdbf-d405bfc4a123">Artifact</EVV_x0020_Document_x0020_Type>
    <Program xmlns="afe1a7df-f916-4324-bdbf-d405bfc4a123">HHCS</Program>
    <EVV_x0020_Workstream xmlns="afe1a7df-f916-4324-bdbf-d405bfc4a123">Outreach/Training</EVV_x0020_Workstream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02CC28DF50B74F95A220E8A06B5411" ma:contentTypeVersion="10" ma:contentTypeDescription="Create a new document." ma:contentTypeScope="" ma:versionID="d329ad82b8f464a634e8aad25a471568">
  <xsd:schema xmlns:xsd="http://www.w3.org/2001/XMLSchema" xmlns:xs="http://www.w3.org/2001/XMLSchema" xmlns:p="http://schemas.microsoft.com/office/2006/metadata/properties" xmlns:ns2="afe1a7df-f916-4324-bdbf-d405bfc4a123" xmlns:ns3="1b389597-1110-412b-a6ba-1ef57892dc55" targetNamespace="http://schemas.microsoft.com/office/2006/metadata/properties" ma:root="true" ma:fieldsID="47bb200bffb52190d0e3ce87a79558f5" ns2:_="" ns3:_="">
    <xsd:import namespace="afe1a7df-f916-4324-bdbf-d405bfc4a123"/>
    <xsd:import namespace="1b389597-1110-412b-a6ba-1ef57892dc55"/>
    <xsd:element name="properties">
      <xsd:complexType>
        <xsd:sequence>
          <xsd:element name="documentManagement">
            <xsd:complexType>
              <xsd:all>
                <xsd:element ref="ns2:EVV_x0020_Workstream"/>
                <xsd:element ref="ns2:EVV_x0020_Documentation_x0020_Subject" minOccurs="0"/>
                <xsd:element ref="ns2:Status"/>
                <xsd:element ref="ns2:EVV_x0020_Document_x0020_Type" minOccurs="0"/>
                <xsd:element ref="ns2:Meeting_x0020_Date" minOccurs="0"/>
                <xsd:element ref="ns3:SharedWithUsers" minOccurs="0"/>
                <xsd:element ref="ns2:Program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1a7df-f916-4324-bdbf-d405bfc4a123" elementFormDefault="qualified">
    <xsd:import namespace="http://schemas.microsoft.com/office/2006/documentManagement/types"/>
    <xsd:import namespace="http://schemas.microsoft.com/office/infopath/2007/PartnerControls"/>
    <xsd:element name="EVV_x0020_Workstream" ma:index="8" ma:displayName="EVV Workstream" ma:format="Dropdown" ma:internalName="EVV_x0020_Workstream">
      <xsd:simpleType>
        <xsd:restriction base="dms:Choice">
          <xsd:enumeration value="Certification"/>
          <xsd:enumeration value="Data Interfaces"/>
          <xsd:enumeration value="Deliverables"/>
          <xsd:enumeration value="Entrance &amp; Exit"/>
          <xsd:enumeration value="Operations"/>
          <xsd:enumeration value="Outreach/Training"/>
          <xsd:enumeration value="Project Management"/>
          <xsd:enumeration value="Project Start up"/>
          <xsd:enumeration value="Schedule"/>
          <xsd:enumeration value="System Configuration"/>
          <xsd:enumeration value="Third Party EVV"/>
          <xsd:enumeration value="Testing"/>
          <xsd:enumeration value="WSR"/>
        </xsd:restriction>
      </xsd:simpleType>
    </xsd:element>
    <xsd:element name="EVV_x0020_Documentation_x0020_Subject" ma:index="9" nillable="true" ma:displayName="EVV Documentation Subject" ma:format="Dropdown" ma:internalName="EVV_x0020_Documentation_x0020_Subject">
      <xsd:simpleType>
        <xsd:restriction base="dms:Choice">
          <xsd:enumeration value="Certification"/>
          <xsd:enumeration value="Data Acquisition"/>
          <xsd:enumeration value="Data Extract / Load"/>
          <xsd:enumeration value="Entrance and Exit"/>
          <xsd:enumeration value="Lessons Learned"/>
          <xsd:enumeration value="Operations"/>
          <xsd:enumeration value="Plans and DEDs"/>
          <xsd:enumeration value="Privacy and Security"/>
          <xsd:enumeration value="Project Standards"/>
          <xsd:enumeration value="Requirements"/>
          <xsd:enumeration value="Reporting"/>
          <xsd:enumeration value="RTM"/>
          <xsd:enumeration value="Schedule"/>
          <xsd:enumeration value="Staffing"/>
          <xsd:enumeration value="Testing SIT"/>
          <xsd:enumeration value="Testing UAT"/>
          <xsd:enumeration value="WSR"/>
        </xsd:restriction>
      </xsd:simpleType>
    </xsd:element>
    <xsd:element name="Status" ma:index="10" ma:displayName="Status" ma:format="Dropdown" ma:internalName="Status">
      <xsd:simpleType>
        <xsd:restriction base="dms:Choice">
          <xsd:enumeration value="Draft"/>
          <xsd:enumeration value="C1.0"/>
          <xsd:enumeration value="C2.0"/>
          <xsd:enumeration value="C3.0"/>
          <xsd:enumeration value="C4.0"/>
          <xsd:enumeration value="D1.0"/>
          <xsd:enumeration value="D2.0"/>
          <xsd:enumeration value="D3.0"/>
          <xsd:enumeration value="D4.0"/>
          <xsd:enumeration value="Final"/>
          <xsd:enumeration value="F1.0"/>
          <xsd:enumeration value="F2.0"/>
          <xsd:enumeration value="F3.0"/>
          <xsd:enumeration value="F4.0"/>
          <xsd:enumeration value="v1.0"/>
          <xsd:enumeration value="v2.0"/>
          <xsd:enumeration value="v3.0"/>
          <xsd:enumeration value="v4.0"/>
          <xsd:enumeration value="v5.0"/>
          <xsd:enumeration value="On-Going"/>
        </xsd:restriction>
      </xsd:simpleType>
    </xsd:element>
    <xsd:element name="EVV_x0020_Document_x0020_Type" ma:index="11" nillable="true" ma:displayName="EVV Document Type" ma:format="Dropdown" ma:internalName="EVV_x0020_Document_x0020_Type">
      <xsd:simpleType>
        <xsd:restriction base="dms:Choice">
          <xsd:enumeration value="Action Item"/>
          <xsd:enumeration value="Agenda"/>
          <xsd:enumeration value="Artifact"/>
          <xsd:enumeration value="Comment Log"/>
          <xsd:enumeration value="DED"/>
          <xsd:enumeration value="ICD"/>
          <xsd:enumeration value="Interface Checklist"/>
          <xsd:enumeration value="Minutes"/>
          <xsd:enumeration value="Metrics"/>
          <xsd:enumeration value="Plan"/>
          <xsd:enumeration value="Policy"/>
          <xsd:enumeration value="RAD"/>
          <xsd:enumeration value="Recording"/>
          <xsd:enumeration value="Report"/>
          <xsd:enumeration value="RTM"/>
          <xsd:enumeration value="Schedule"/>
          <xsd:enumeration value="Scheduling Call Workbook"/>
          <xsd:enumeration value="Test Cases"/>
          <xsd:enumeration value="Template"/>
          <xsd:enumeration value="WSR"/>
        </xsd:restriction>
      </xsd:simpleType>
    </xsd:element>
    <xsd:element name="Meeting_x0020_Date" ma:index="12" nillable="true" ma:displayName="Meeting Date" ma:default="[today]" ma:format="DateOnly" ma:internalName="Meeting_x0020_Date">
      <xsd:simpleType>
        <xsd:restriction base="dms:DateTime"/>
      </xsd:simpleType>
    </xsd:element>
    <xsd:element name="Program" ma:index="14" ma:displayName="Program" ma:description="PCS or HHCS" ma:format="Dropdown" ma:internalName="Program">
      <xsd:simpleType>
        <xsd:restriction base="dms:Choice">
          <xsd:enumeration value="HHCS"/>
          <xsd:enumeration value="PC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389597-1110-412b-a6ba-1ef57892dc5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E97460-B2CD-4705-B5AB-A9FF8D71117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fe1a7df-f916-4324-bdbf-d405bfc4a123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1b389597-1110-412b-a6ba-1ef57892dc5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4353A9-B12E-4815-9DA7-C55E46497E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1a7df-f916-4324-bdbf-d405bfc4a123"/>
    <ds:schemaRef ds:uri="1b389597-1110-412b-a6ba-1ef57892dc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E6BFFA-1553-4773-9454-9DE6DFC1EC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2876</Words>
  <Application>Microsoft Office PowerPoint</Application>
  <PresentationFormat>Widescreen</PresentationFormat>
  <Paragraphs>398</Paragraphs>
  <Slides>41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Calibri</vt:lpstr>
      <vt:lpstr>Calibri Light</vt:lpstr>
      <vt:lpstr>Lato</vt:lpstr>
      <vt:lpstr>Lato  </vt:lpstr>
      <vt:lpstr>Lato Light</vt:lpstr>
      <vt:lpstr>Lato Medium</vt:lpstr>
      <vt:lpstr>Scandia</vt:lpstr>
      <vt:lpstr>Symbol</vt:lpstr>
      <vt:lpstr>Times New Roman</vt:lpstr>
      <vt:lpstr>Office Theme</vt:lpstr>
      <vt:lpstr>PowerPoint Presentation</vt:lpstr>
      <vt:lpstr>PowerPoint Presentation</vt:lpstr>
      <vt:lpstr>Welcome and Town Hall Guidelines</vt:lpstr>
      <vt:lpstr>  Federal and State  EVV Requirements  </vt:lpstr>
      <vt:lpstr>21st Century Cures Act Requirements   </vt:lpstr>
      <vt:lpstr>Missouri Specific Requirements</vt:lpstr>
      <vt:lpstr>Home Health Care Services Requiring EVV</vt:lpstr>
      <vt:lpstr>Provider Process</vt:lpstr>
      <vt:lpstr>Step 1-Registration</vt:lpstr>
      <vt:lpstr>Step 2-EAS Training</vt:lpstr>
      <vt:lpstr>Step 3-Go Live</vt:lpstr>
      <vt:lpstr>Step 4-Data Verification</vt:lpstr>
      <vt:lpstr>Integration Testing Process</vt:lpstr>
      <vt:lpstr>Integration Details</vt:lpstr>
      <vt:lpstr>Integration Testing</vt:lpstr>
      <vt:lpstr>Client Flowchart</vt:lpstr>
      <vt:lpstr>Employee Flowchart</vt:lpstr>
      <vt:lpstr>Visit Flowchart</vt:lpstr>
      <vt:lpstr>Integration Questions</vt:lpstr>
      <vt:lpstr>EVV Vendor Specification and JSON</vt:lpstr>
      <vt:lpstr>Understanding the EVV Vendor Specification</vt:lpstr>
      <vt:lpstr>Client Overview</vt:lpstr>
      <vt:lpstr>Client Overview: JSON</vt:lpstr>
      <vt:lpstr>Employee Overview</vt:lpstr>
      <vt:lpstr>Employee Overview: JSON</vt:lpstr>
      <vt:lpstr>Visit Overview</vt:lpstr>
      <vt:lpstr>Visit Overview</vt:lpstr>
      <vt:lpstr>Visit Overview: JSON</vt:lpstr>
      <vt:lpstr>Services and Modifiers – Sample of Appendix 2</vt:lpstr>
      <vt:lpstr>Visit Exceptions</vt:lpstr>
      <vt:lpstr>Common EVV Vendor Support  Issues</vt:lpstr>
      <vt:lpstr>Common EVV Vendor Support Issues</vt:lpstr>
      <vt:lpstr>Common EVV Vendor Support Issues</vt:lpstr>
      <vt:lpstr>Common EVV Vendor Support Issues</vt:lpstr>
      <vt:lpstr>Common EVV Vendor Support Issues</vt:lpstr>
      <vt:lpstr>Common EVV Vendor Support Issues</vt:lpstr>
      <vt:lpstr>Integration Best Practices</vt:lpstr>
      <vt:lpstr>Working with Sandata Customer Support</vt:lpstr>
      <vt:lpstr>EVV Support Resources</vt:lpstr>
      <vt:lpstr>Coming Soon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EVV_Vendor_Town_Hall_1_PRESENTATION_20230221_February_F3.1</dc:title>
  <dc:creator>Hoyden Creative Group</dc:creator>
  <cp:lastModifiedBy>Woodward, Terri</cp:lastModifiedBy>
  <cp:revision>6</cp:revision>
  <cp:lastPrinted>2021-08-05T16:02:53Z</cp:lastPrinted>
  <dcterms:created xsi:type="dcterms:W3CDTF">2021-01-25T20:43:13Z</dcterms:created>
  <dcterms:modified xsi:type="dcterms:W3CDTF">2023-02-22T19:11:59Z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0x010100D802CC28DF50B74F95A220E8A06B5411</vt:lpwstr>
  </property>
  <property fmtid="{D5CDD505-2E9C-101B-9397-08002B2CF9AE}" pid="3" name="MediaServiceImageTags">
    <vt:lpwstr/>
  </property>
</Properties>
</file>