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8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9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13"/>
  </p:notesMasterIdLst>
  <p:handoutMasterIdLst>
    <p:handoutMasterId r:id="rId14"/>
  </p:handoutMasterIdLst>
  <p:sldIdLst>
    <p:sldId id="256" r:id="rId2"/>
    <p:sldId id="817" r:id="rId3"/>
    <p:sldId id="818" r:id="rId4"/>
    <p:sldId id="819" r:id="rId5"/>
    <p:sldId id="820" r:id="rId6"/>
    <p:sldId id="821" r:id="rId7"/>
    <p:sldId id="748" r:id="rId8"/>
    <p:sldId id="800" r:id="rId9"/>
    <p:sldId id="822" r:id="rId10"/>
    <p:sldId id="823" r:id="rId11"/>
    <p:sldId id="825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y Ludlam" initials="J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3C4"/>
    <a:srgbClr val="0075B0"/>
    <a:srgbClr val="005782"/>
    <a:srgbClr val="0099CC"/>
    <a:srgbClr val="004568"/>
    <a:srgbClr val="006699"/>
    <a:srgbClr val="004D74"/>
    <a:srgbClr val="003366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40" autoAdjust="0"/>
    <p:restoredTop sz="86376" autoAdjust="0"/>
  </p:normalViewPr>
  <p:slideViewPr>
    <p:cSldViewPr>
      <p:cViewPr varScale="1">
        <p:scale>
          <a:sx n="51" d="100"/>
          <a:sy n="51" d="100"/>
        </p:scale>
        <p:origin x="1430" y="43"/>
      </p:cViewPr>
      <p:guideLst>
        <p:guide orient="horz" pos="2160"/>
        <p:guide pos="2880"/>
      </p:guideLst>
    </p:cSldViewPr>
  </p:slideViewPr>
  <p:outlineViewPr>
    <p:cViewPr>
      <p:scale>
        <a:sx n="20" d="100"/>
        <a:sy n="20" d="100"/>
      </p:scale>
      <p:origin x="0" y="73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SSRVU49\MH-PHARMACYADMINISTRATION\FY22%20Pharmacy%20Fiscal\Table%2021(23)%20Report%20w%20wout%20duals\Master_10-21%20w%20%20wout%20dual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SRVU49\MH-PHARMACYADMINISTRATION\FY22%20Pharmacy%20Fiscal\Table%2021(23)%20Report%20w%20wout%20duals\Master_10-21%20w%20%20wout%20duals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PA%20DUR%20Powerpoint%20worksheets\%25%20of%20Pharmacy%20Spend%20Total%20fytd%2022%20Table%202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SSRVU49\MH-PHARMACYADMINISTRATION\Elizabeth%20S\PA%20DUR%20Worksheets\PA%20DUR%20Powerpoint%20worksheets\%25%20of%20Pharmacy%20Spend%20Total%20fytd%2022%20Table%2023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Monthly%20paid%20amount,%20claim%20count%20ing%20cost%20and%20disp%20fees%20by%20drug%20typ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SSRVU49\MH-PHARMACYADMINISTRATION\Elizabeth%20S\PA%20DUR%20Worksheets\pharmacy%20spend%20per%20fy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BUDGET\fy22supp%20projections\Pharmacy\Hep%20C%20Expenditure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BUDGET\fy22supp%20projections\Pharmacy\Synagi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SSRVU49\MH-PHARMACYADMINISTRATION\Elizabeth%20S\PA%20DUR%20Worksheets\PA%20DUR%20Powerpoint%20worksheets\FY19-FYTD22%20Rare%20Disease%20Pharmacy%20Spend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2800" b="1" i="0" u="none" strike="noStrike" baseline="0" dirty="0" err="1">
                <a:solidFill>
                  <a:srgbClr val="000000"/>
                </a:solidFill>
                <a:latin typeface="Calibri"/>
                <a:cs typeface="Calibri"/>
              </a:rPr>
              <a:t>Eligibles</a:t>
            </a:r>
            <a:r>
              <a:rPr lang="en-US" sz="2800" b="1" i="0" u="none" strike="noStrike" baseline="0" dirty="0">
                <a:solidFill>
                  <a:srgbClr val="000000"/>
                </a:solidFill>
                <a:latin typeface="Calibri"/>
                <a:cs typeface="Calibri"/>
              </a:rPr>
              <a:t> by Group July-Oct 2021</a:t>
            </a:r>
          </a:p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2800" b="1" i="0" u="none" strike="noStrike" baseline="0" dirty="0">
                <a:solidFill>
                  <a:srgbClr val="000000"/>
                </a:solidFill>
                <a:latin typeface="Calibri"/>
                <a:cs typeface="Calibri"/>
              </a:rPr>
              <a:t>Total </a:t>
            </a:r>
            <a:r>
              <a:rPr lang="en-US" sz="2800" b="1" i="0" u="none" strike="noStrike" baseline="0" dirty="0" err="1">
                <a:solidFill>
                  <a:srgbClr val="000000"/>
                </a:solidFill>
                <a:latin typeface="Calibri"/>
                <a:cs typeface="Calibri"/>
              </a:rPr>
              <a:t>Eligibles</a:t>
            </a:r>
            <a:r>
              <a:rPr lang="en-US" sz="2800" b="1" i="0" u="none" strike="noStrike" baseline="0" dirty="0">
                <a:solidFill>
                  <a:srgbClr val="000000"/>
                </a:solidFill>
                <a:latin typeface="Calibri"/>
                <a:cs typeface="Calibri"/>
              </a:rPr>
              <a:t> 1,132,481</a:t>
            </a:r>
          </a:p>
        </c:rich>
      </c:tx>
      <c:layout>
        <c:manualLayout>
          <c:xMode val="edge"/>
          <c:yMode val="edge"/>
          <c:x val="0.22730728722603938"/>
          <c:y val="6.9730645131388788E-3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A!$BM$117</c:f>
              <c:strCache>
                <c:ptCount val="1"/>
                <c:pt idx="0">
                  <c:v>Oct</c:v>
                </c:pt>
              </c:strCache>
            </c:strRef>
          </c:tx>
          <c:dLbls>
            <c:dLbl>
              <c:idx val="1"/>
              <c:layout>
                <c:manualLayout>
                  <c:x val="-0.1139193874651019"/>
                  <c:y val="6.029633307566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FAC-43E7-B689-A0B35C7E31C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[1]A!$A$113:$A$115</c:f>
              <c:strCache>
                <c:ptCount val="3"/>
                <c:pt idx="0">
                  <c:v>Disabled</c:v>
                </c:pt>
                <c:pt idx="1">
                  <c:v>Elderly</c:v>
                </c:pt>
                <c:pt idx="2">
                  <c:v>Other</c:v>
                </c:pt>
              </c:strCache>
            </c:strRef>
          </c:cat>
          <c:val>
            <c:numRef>
              <c:f>A!$BM$118:$BM$120</c:f>
              <c:numCache>
                <c:formatCode>#,##0</c:formatCode>
                <c:ptCount val="3"/>
                <c:pt idx="0">
                  <c:v>170885</c:v>
                </c:pt>
                <c:pt idx="1">
                  <c:v>77276</c:v>
                </c:pt>
                <c:pt idx="2">
                  <c:v>884320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FAC-43E7-B689-A0B35C7E31CB}"/>
            </c:ext>
          </c:extLst>
        </c:ser>
        <c:ser>
          <c:idx val="1"/>
          <c:order val="1"/>
          <c:tx>
            <c:strRef>
              <c:f>A!$A$1</c:f>
              <c:strCache>
                <c:ptCount val="1"/>
                <c:pt idx="0">
                  <c:v>MANAGEMENT REPORTS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2-3FAC-43E7-B689-A0B35C7E31CB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3-3FAC-43E7-B689-A0B35C7E31CB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4-3FAC-43E7-B689-A0B35C7E31CB}"/>
              </c:ext>
            </c:extLst>
          </c:dPt>
          <c:cat>
            <c:strRef>
              <c:f>[1]A!$A$113:$A$115</c:f>
              <c:strCache>
                <c:ptCount val="3"/>
                <c:pt idx="0">
                  <c:v>Disabled</c:v>
                </c:pt>
                <c:pt idx="1">
                  <c:v>Elderly</c:v>
                </c:pt>
                <c:pt idx="2">
                  <c:v>Other</c:v>
                </c:pt>
              </c:strCache>
            </c:strRef>
          </c:cat>
          <c:val>
            <c:numRef>
              <c:f>A!$A$2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FAC-43E7-B689-A0B35C7E31CB}"/>
            </c:ext>
          </c:extLst>
        </c:ser>
        <c:ser>
          <c:idx val="2"/>
          <c:order val="2"/>
          <c:tx>
            <c:strRef>
              <c:f>A!$A$1</c:f>
              <c:strCache>
                <c:ptCount val="1"/>
                <c:pt idx="0">
                  <c:v>MANAGEMENT REPORTS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6-3FAC-43E7-B689-A0B35C7E31CB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7-3FAC-43E7-B689-A0B35C7E31CB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8-3FAC-43E7-B689-A0B35C7E31CB}"/>
              </c:ext>
            </c:extLst>
          </c:dPt>
          <c:cat>
            <c:strRef>
              <c:f>[1]A!$A$113:$A$115</c:f>
              <c:strCache>
                <c:ptCount val="3"/>
                <c:pt idx="0">
                  <c:v>Disabled</c:v>
                </c:pt>
                <c:pt idx="1">
                  <c:v>Elderly</c:v>
                </c:pt>
                <c:pt idx="2">
                  <c:v>Other</c:v>
                </c:pt>
              </c:strCache>
            </c:strRef>
          </c:cat>
          <c:val>
            <c:numRef>
              <c:f>A!$A$2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3FAC-43E7-B689-A0B35C7E31CB}"/>
            </c:ext>
          </c:extLst>
        </c:ser>
        <c:ser>
          <c:idx val="3"/>
          <c:order val="3"/>
          <c:tx>
            <c:strRef>
              <c:f>A!$A$1</c:f>
              <c:strCache>
                <c:ptCount val="1"/>
                <c:pt idx="0">
                  <c:v>MANAGEMENT REPORTS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A-3FAC-43E7-B689-A0B35C7E31CB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B-3FAC-43E7-B689-A0B35C7E31CB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C-3FAC-43E7-B689-A0B35C7E31CB}"/>
              </c:ext>
            </c:extLst>
          </c:dPt>
          <c:cat>
            <c:strRef>
              <c:f>[1]A!$A$113:$A$115</c:f>
              <c:strCache>
                <c:ptCount val="3"/>
                <c:pt idx="0">
                  <c:v>Disabled</c:v>
                </c:pt>
                <c:pt idx="1">
                  <c:v>Elderly</c:v>
                </c:pt>
                <c:pt idx="2">
                  <c:v>Other</c:v>
                </c:pt>
              </c:strCache>
            </c:strRef>
          </c:cat>
          <c:val>
            <c:numRef>
              <c:f>A!$A$2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3FAC-43E7-B689-A0B35C7E31CB}"/>
            </c:ext>
          </c:extLst>
        </c:ser>
        <c:ser>
          <c:idx val="4"/>
          <c:order val="4"/>
          <c:tx>
            <c:strRef>
              <c:f>A!$A$1</c:f>
              <c:strCache>
                <c:ptCount val="1"/>
                <c:pt idx="0">
                  <c:v>MANAGEMENT REPORTS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E-3FAC-43E7-B689-A0B35C7E31CB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F-3FAC-43E7-B689-A0B35C7E31CB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10-3FAC-43E7-B689-A0B35C7E31CB}"/>
              </c:ext>
            </c:extLst>
          </c:dPt>
          <c:cat>
            <c:strRef>
              <c:f>[1]A!$A$113:$A$115</c:f>
              <c:strCache>
                <c:ptCount val="3"/>
                <c:pt idx="0">
                  <c:v>Disabled</c:v>
                </c:pt>
                <c:pt idx="1">
                  <c:v>Elderly</c:v>
                </c:pt>
                <c:pt idx="2">
                  <c:v>Other</c:v>
                </c:pt>
              </c:strCache>
            </c:strRef>
          </c:cat>
          <c:val>
            <c:numRef>
              <c:f>A!$A$2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3FAC-43E7-B689-A0B35C7E31CB}"/>
            </c:ext>
          </c:extLst>
        </c:ser>
        <c:ser>
          <c:idx val="5"/>
          <c:order val="5"/>
          <c:tx>
            <c:strRef>
              <c:f>A!$A$1</c:f>
              <c:strCache>
                <c:ptCount val="1"/>
                <c:pt idx="0">
                  <c:v>MANAGEMENT REPORTS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12-3FAC-43E7-B689-A0B35C7E31CB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13-3FAC-43E7-B689-A0B35C7E31CB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14-3FAC-43E7-B689-A0B35C7E31CB}"/>
              </c:ext>
            </c:extLst>
          </c:dPt>
          <c:cat>
            <c:strRef>
              <c:f>[1]A!$A$113:$A$115</c:f>
              <c:strCache>
                <c:ptCount val="3"/>
                <c:pt idx="0">
                  <c:v>Disabled</c:v>
                </c:pt>
                <c:pt idx="1">
                  <c:v>Elderly</c:v>
                </c:pt>
                <c:pt idx="2">
                  <c:v>Other</c:v>
                </c:pt>
              </c:strCache>
            </c:strRef>
          </c:cat>
          <c:val>
            <c:numRef>
              <c:f>A!$A$2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3FAC-43E7-B689-A0B35C7E31CB}"/>
            </c:ext>
          </c:extLst>
        </c:ser>
        <c:ser>
          <c:idx val="6"/>
          <c:order val="6"/>
          <c:tx>
            <c:strRef>
              <c:f>A!$A$1</c:f>
              <c:strCache>
                <c:ptCount val="1"/>
                <c:pt idx="0">
                  <c:v>MANAGEMENT REPORTS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16-3FAC-43E7-B689-A0B35C7E31CB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17-3FAC-43E7-B689-A0B35C7E31CB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18-3FAC-43E7-B689-A0B35C7E31CB}"/>
              </c:ext>
            </c:extLst>
          </c:dPt>
          <c:cat>
            <c:strRef>
              <c:f>[1]A!$A$113:$A$115</c:f>
              <c:strCache>
                <c:ptCount val="3"/>
                <c:pt idx="0">
                  <c:v>Disabled</c:v>
                </c:pt>
                <c:pt idx="1">
                  <c:v>Elderly</c:v>
                </c:pt>
                <c:pt idx="2">
                  <c:v>Other</c:v>
                </c:pt>
              </c:strCache>
            </c:strRef>
          </c:cat>
          <c:val>
            <c:numRef>
              <c:f>A!$A$2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3FAC-43E7-B689-A0B35C7E31CB}"/>
            </c:ext>
          </c:extLst>
        </c:ser>
        <c:ser>
          <c:idx val="7"/>
          <c:order val="7"/>
          <c:tx>
            <c:strRef>
              <c:f>A!$A$1</c:f>
              <c:strCache>
                <c:ptCount val="1"/>
                <c:pt idx="0">
                  <c:v>MANAGEMENT REPORTS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1A-3FAC-43E7-B689-A0B35C7E31CB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1B-3FAC-43E7-B689-A0B35C7E31CB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1C-3FAC-43E7-B689-A0B35C7E31CB}"/>
              </c:ext>
            </c:extLst>
          </c:dPt>
          <c:cat>
            <c:strRef>
              <c:f>[1]A!$A$113:$A$115</c:f>
              <c:strCache>
                <c:ptCount val="3"/>
                <c:pt idx="0">
                  <c:v>Disabled</c:v>
                </c:pt>
                <c:pt idx="1">
                  <c:v>Elderly</c:v>
                </c:pt>
                <c:pt idx="2">
                  <c:v>Other</c:v>
                </c:pt>
              </c:strCache>
            </c:strRef>
          </c:cat>
          <c:val>
            <c:numRef>
              <c:f>A!$A$2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3FAC-43E7-B689-A0B35C7E31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6301195316517887"/>
          <c:y val="0.34954473226461547"/>
          <c:w val="0.11866785514138312"/>
          <c:h val="0.15316551586907412"/>
        </c:manualLayout>
      </c:layout>
      <c:overlay val="0"/>
      <c:txPr>
        <a:bodyPr/>
        <a:lstStyle/>
        <a:p>
          <a:pPr>
            <a:defRPr sz="1600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2400" b="1" i="0" u="none" strike="noStrike" baseline="0" dirty="0">
                <a:solidFill>
                  <a:srgbClr val="000000"/>
                </a:solidFill>
                <a:latin typeface="Calibri"/>
                <a:cs typeface="Calibri"/>
              </a:rPr>
              <a:t>Expenditures by Enrollment Group: July-Oct 2021</a:t>
            </a:r>
          </a:p>
          <a:p>
            <a:pPr algn="ctr"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2400" b="1" i="0" u="none" strike="noStrike" baseline="0" dirty="0">
                <a:solidFill>
                  <a:srgbClr val="000000"/>
                </a:solidFill>
                <a:latin typeface="Calibri"/>
                <a:cs typeface="Calibri"/>
              </a:rPr>
              <a:t>Total Spend $507,720,146</a:t>
            </a:r>
          </a:p>
        </c:rich>
      </c:tx>
      <c:layout>
        <c:manualLayout>
          <c:xMode val="edge"/>
          <c:yMode val="edge"/>
          <c:x val="0.12793173628720139"/>
          <c:y val="2.418270111676486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807464789706856"/>
          <c:y val="0.18067437574638934"/>
          <c:w val="0.53578788724403781"/>
          <c:h val="0.73729682263076235"/>
        </c:manualLayout>
      </c:layout>
      <c:pieChart>
        <c:varyColors val="1"/>
        <c:ser>
          <c:idx val="0"/>
          <c:order val="0"/>
          <c:tx>
            <c:strRef>
              <c:f>A!$BP$128</c:f>
              <c:strCache>
                <c:ptCount val="1"/>
                <c:pt idx="0">
                  <c:v>Oct 2021</c:v>
                </c:pt>
              </c:strCache>
            </c:strRef>
          </c:tx>
          <c:explosion val="4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$262.9m</a:t>
                    </a:r>
                  </a:p>
                  <a:p>
                    <a:r>
                      <a:rPr lang="en-US"/>
                      <a:t>51.78%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34F5-4551-93CC-3B7C0E08E8F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$16.3m</a:t>
                    </a:r>
                  </a:p>
                  <a:p>
                    <a:r>
                      <a:rPr lang="en-US"/>
                      <a:t>3.21%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34F5-4551-93CC-3B7C0E08E8F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$228.5m</a:t>
                    </a:r>
                  </a:p>
                  <a:p>
                    <a:r>
                      <a:rPr lang="en-US"/>
                      <a:t>45.01%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34F5-4551-93CC-3B7C0E08E8F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[1]A!$GX$151:$GX$153</c:f>
              <c:strCache>
                <c:ptCount val="3"/>
                <c:pt idx="0">
                  <c:v>Disabled</c:v>
                </c:pt>
                <c:pt idx="1">
                  <c:v>Elderly</c:v>
                </c:pt>
                <c:pt idx="2">
                  <c:v>Other</c:v>
                </c:pt>
              </c:strCache>
            </c:strRef>
          </c:cat>
          <c:val>
            <c:numRef>
              <c:f>A!$BP$129:$BP$131</c:f>
              <c:numCache>
                <c:formatCode>"$"#,##0</c:formatCode>
                <c:ptCount val="3"/>
                <c:pt idx="0">
                  <c:v>262915433.62000003</c:v>
                </c:pt>
                <c:pt idx="1">
                  <c:v>16277190.050000001</c:v>
                </c:pt>
                <c:pt idx="2" formatCode="&quot;$&quot;#,##0_);\(&quot;$&quot;#,##0\)">
                  <c:v>228527522.16999999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4F5-4551-93CC-3B7C0E08E8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400">
          <a:noFill/>
        </a:ln>
      </c:spPr>
    </c:plotArea>
    <c:legend>
      <c:legendPos val="r"/>
      <c:overlay val="0"/>
      <c:txPr>
        <a:bodyPr/>
        <a:lstStyle/>
        <a:p>
          <a:pPr>
            <a:defRPr sz="1600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i="0" u="none" strike="noStrike" cap="all" baseline="0" dirty="0">
                <a:effectLst/>
              </a:rPr>
              <a:t>July-</a:t>
            </a:r>
            <a:r>
              <a:rPr lang="en-US" sz="2000" b="1" i="0" u="none" strike="noStrike" cap="all" baseline="0" dirty="0" err="1">
                <a:effectLst/>
              </a:rPr>
              <a:t>oct</a:t>
            </a:r>
            <a:r>
              <a:rPr lang="en-US" sz="2000" b="1" i="0" u="none" strike="noStrike" cap="all" baseline="0" dirty="0">
                <a:effectLst/>
              </a:rPr>
              <a:t> 2021 MO </a:t>
            </a:r>
            <a:r>
              <a:rPr lang="en-US" sz="2000" b="1" i="0" u="none" strike="noStrike" cap="all" baseline="0" dirty="0" err="1">
                <a:effectLst/>
              </a:rPr>
              <a:t>HealthNet</a:t>
            </a:r>
            <a:r>
              <a:rPr lang="en-US" sz="2000" b="1" i="0" u="none" strike="noStrike" cap="all" baseline="0" dirty="0">
                <a:effectLst/>
              </a:rPr>
              <a:t> </a:t>
            </a:r>
            <a:br>
              <a:rPr lang="en-US" sz="2000" b="1" i="0" u="none" strike="noStrike" cap="all" baseline="0" dirty="0">
                <a:effectLst/>
              </a:rPr>
            </a:br>
            <a:r>
              <a:rPr lang="en-US" sz="2000" b="1" i="0" u="none" strike="noStrike" cap="all" baseline="0" dirty="0">
                <a:effectLst/>
              </a:rPr>
              <a:t>Expenditures by Service</a:t>
            </a:r>
            <a:endParaRPr lang="en-US" sz="2000" b="1" dirty="0"/>
          </a:p>
        </c:rich>
      </c:tx>
      <c:layout>
        <c:manualLayout>
          <c:xMode val="edge"/>
          <c:yMode val="edge"/>
          <c:x val="0.28911976245789545"/>
          <c:y val="1.805286911669890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8B6-4EDB-96A7-DF58875C329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8B6-4EDB-96A7-DF58875C329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68B6-4EDB-96A7-DF58875C329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68B6-4EDB-96A7-DF58875C329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68B6-4EDB-96A7-DF58875C329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68B6-4EDB-96A7-DF58875C329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68B6-4EDB-96A7-DF58875C3296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68B6-4EDB-96A7-DF58875C3296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68B6-4EDB-96A7-DF58875C3296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68B6-4EDB-96A7-DF58875C3296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68B6-4EDB-96A7-DF58875C3296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68B6-4EDB-96A7-DF58875C3296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9-68B6-4EDB-96A7-DF58875C3296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B-68B6-4EDB-96A7-DF58875C3296}"/>
              </c:ext>
            </c:extLst>
          </c:dPt>
          <c:dLbls>
            <c:dLbl>
              <c:idx val="0"/>
              <c:layout>
                <c:manualLayout>
                  <c:x val="-4.183007110014185E-2"/>
                  <c:y val="5.157962604771092E-3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8B6-4EDB-96A7-DF58875C3296}"/>
                </c:ext>
              </c:extLst>
            </c:dLbl>
            <c:dLbl>
              <c:idx val="1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68B6-4EDB-96A7-DF58875C3296}"/>
                </c:ext>
              </c:extLst>
            </c:dLbl>
            <c:dLbl>
              <c:idx val="2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5-68B6-4EDB-96A7-DF58875C3296}"/>
                </c:ext>
              </c:extLst>
            </c:dLbl>
            <c:dLbl>
              <c:idx val="3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7-68B6-4EDB-96A7-DF58875C3296}"/>
                </c:ext>
              </c:extLst>
            </c:dLbl>
            <c:dLbl>
              <c:idx val="4"/>
              <c:layout>
                <c:manualLayout>
                  <c:x val="0"/>
                  <c:y val="-2.321083172147002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8B6-4EDB-96A7-DF58875C3296}"/>
                </c:ext>
              </c:extLst>
            </c:dLbl>
            <c:dLbl>
              <c:idx val="5"/>
              <c:layout>
                <c:manualLayout>
                  <c:x val="-1.0457517775035462E-2"/>
                  <c:y val="7.7369439071566732E-3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8B6-4EDB-96A7-DF58875C3296}"/>
                </c:ext>
              </c:extLst>
            </c:dLbl>
            <c:dLbl>
              <c:idx val="6"/>
              <c:layout>
                <c:manualLayout>
                  <c:x val="1.9943019943019839E-2"/>
                  <c:y val="0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8B6-4EDB-96A7-DF58875C3296}"/>
                </c:ext>
              </c:extLst>
            </c:dLbl>
            <c:dLbl>
              <c:idx val="7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/>
                      <a:t> </a:t>
                    </a:r>
                    <a:fld id="{EA6AC64B-A1AA-4FB3-A5AE-95779B988C75}" type="CATEGORYNAME">
                      <a:rPr lang="en-US" sz="1400"/>
                      <a:pPr>
                        <a:defRPr sz="1400">
                          <a:solidFill>
                            <a:schemeClr val="accent1"/>
                          </a:solidFill>
                        </a:defRPr>
                      </a:pPr>
                      <a:t>[CATEGORY NAME]</a:t>
                    </a:fld>
                    <a:r>
                      <a:rPr lang="en-US" sz="1400" baseline="0"/>
                      <a:t>
</a:t>
                    </a:r>
                    <a:fld id="{17833D13-21D7-407D-A372-EED24A4D37EC}" type="PERCENTAGE">
                      <a:rPr lang="en-US" sz="1400" baseline="0"/>
                      <a:pPr>
                        <a:defRPr sz="1400">
                          <a:solidFill>
                            <a:schemeClr val="accent1"/>
                          </a:solidFill>
                        </a:defRPr>
                      </a:pPr>
                      <a:t>[PERCENTAGE]</a:t>
                    </a:fld>
                    <a:endParaRPr lang="en-US" sz="1400" baseline="0"/>
                  </a:p>
                </c:rich>
              </c:tx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68B6-4EDB-96A7-DF58875C3296}"/>
                </c:ext>
              </c:extLst>
            </c:dLbl>
            <c:dLbl>
              <c:idx val="8"/>
              <c:layout>
                <c:manualLayout>
                  <c:x val="-0.11072571056823027"/>
                  <c:y val="-4.0526809148856396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68B6-4EDB-96A7-DF58875C3296}"/>
                </c:ext>
              </c:extLst>
            </c:dLbl>
            <c:dLbl>
              <c:idx val="9"/>
              <c:layout>
                <c:manualLayout>
                  <c:x val="-2.4216524216524243E-2"/>
                  <c:y val="-7.792207792207792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68B6-4EDB-96A7-DF58875C3296}"/>
                </c:ext>
              </c:extLst>
            </c:dLbl>
            <c:dLbl>
              <c:idx val="10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5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5-68B6-4EDB-96A7-DF58875C3296}"/>
                </c:ext>
              </c:extLst>
            </c:dLbl>
            <c:dLbl>
              <c:idx val="11"/>
              <c:layout>
                <c:manualLayout>
                  <c:x val="3.4858783677681315E-3"/>
                  <c:y val="-6.0421822272215972E-2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68B6-4EDB-96A7-DF58875C3296}"/>
                </c:ext>
              </c:extLst>
            </c:dLbl>
            <c:dLbl>
              <c:idx val="12"/>
              <c:layout>
                <c:manualLayout>
                  <c:x val="5.5773428133522464E-2"/>
                  <c:y val="-7.7369439071566732E-3"/>
                </c:manualLayout>
              </c:layout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1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68B6-4EDB-96A7-DF58875C3296}"/>
                </c:ext>
              </c:extLst>
            </c:dLbl>
            <c:dLbl>
              <c:idx val="13"/>
              <c:numFmt formatCode="0.0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spc="0" baseline="0">
                      <a:solidFill>
                        <a:schemeClr val="accent2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68B6-4EDB-96A7-DF58875C3296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'ExpendFYTD22 Table 23'!$A$30:$A$42</c:f>
              <c:strCache>
                <c:ptCount val="13"/>
                <c:pt idx="0">
                  <c:v>Nursing Facilities</c:v>
                </c:pt>
                <c:pt idx="1">
                  <c:v>Hospitals</c:v>
                </c:pt>
                <c:pt idx="2">
                  <c:v>Dental Services</c:v>
                </c:pt>
                <c:pt idx="3">
                  <c:v>Pharmacy</c:v>
                </c:pt>
                <c:pt idx="4">
                  <c:v>Part D Copays</c:v>
                </c:pt>
                <c:pt idx="5">
                  <c:v>Physician Related</c:v>
                </c:pt>
                <c:pt idx="6">
                  <c:v>In-Home Services</c:v>
                </c:pt>
                <c:pt idx="7">
                  <c:v>Rehab &amp; Spec Svcs</c:v>
                </c:pt>
                <c:pt idx="8">
                  <c:v>Buy-In Premiums</c:v>
                </c:pt>
                <c:pt idx="9">
                  <c:v>Mental Health Services</c:v>
                </c:pt>
                <c:pt idx="10">
                  <c:v>State Institutions</c:v>
                </c:pt>
                <c:pt idx="11">
                  <c:v>EPSDT Services</c:v>
                </c:pt>
                <c:pt idx="12">
                  <c:v>Managed Care Premiums</c:v>
                </c:pt>
              </c:strCache>
            </c:strRef>
          </c:cat>
          <c:val>
            <c:numRef>
              <c:f>'ExpendFYTD22 Table 23'!$B$30:$B$42</c:f>
              <c:numCache>
                <c:formatCode>"$"#,##0</c:formatCode>
                <c:ptCount val="13"/>
                <c:pt idx="0">
                  <c:v>363500674.38999999</c:v>
                </c:pt>
                <c:pt idx="1">
                  <c:v>385496924.94000006</c:v>
                </c:pt>
                <c:pt idx="2">
                  <c:v>2333516.77</c:v>
                </c:pt>
                <c:pt idx="3">
                  <c:v>507720145.84000003</c:v>
                </c:pt>
                <c:pt idx="4">
                  <c:v>1029035.34</c:v>
                </c:pt>
                <c:pt idx="5">
                  <c:v>149250805.41000003</c:v>
                </c:pt>
                <c:pt idx="6">
                  <c:v>333150718.26999998</c:v>
                </c:pt>
                <c:pt idx="7">
                  <c:v>89518241.549999997</c:v>
                </c:pt>
                <c:pt idx="8">
                  <c:v>96285105.799999997</c:v>
                </c:pt>
                <c:pt idx="9">
                  <c:v>620424215.51999998</c:v>
                </c:pt>
                <c:pt idx="10">
                  <c:v>63732683.340000004</c:v>
                </c:pt>
                <c:pt idx="11">
                  <c:v>43224517.079999998</c:v>
                </c:pt>
                <c:pt idx="12">
                  <c:v>939161744.14999998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68B6-4EDB-96A7-DF58875C3296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2000" dirty="0"/>
              <a:t>FY</a:t>
            </a:r>
            <a:r>
              <a:rPr lang="en-US" sz="2000" baseline="0" dirty="0"/>
              <a:t>22</a:t>
            </a:r>
            <a:r>
              <a:rPr lang="en-US" sz="2000" dirty="0"/>
              <a:t> Pharmacy Spend vs Total Medicaid Spend</a:t>
            </a:r>
          </a:p>
          <a:p>
            <a:pPr>
              <a:defRPr/>
            </a:pPr>
            <a:r>
              <a:rPr lang="en-US" sz="2000" dirty="0"/>
              <a:t>Total Spend $3,594,828,328</a:t>
            </a:r>
          </a:p>
          <a:p>
            <a:pPr>
              <a:defRPr/>
            </a:pPr>
            <a:r>
              <a:rPr lang="en-US" sz="2000" dirty="0"/>
              <a:t>July-Oct 2021</a:t>
            </a:r>
          </a:p>
        </c:rich>
      </c:tx>
      <c:layout>
        <c:manualLayout>
          <c:xMode val="edge"/>
          <c:yMode val="edge"/>
          <c:x val="0.21941734507762797"/>
          <c:y val="1.2500002050525271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dLbl>
              <c:idx val="0"/>
              <c:layout>
                <c:manualLayout>
                  <c:x val="-4.9426166744292843E-2"/>
                  <c:y val="-0.15457545045439139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$3.0b</a:t>
                    </a:r>
                    <a:endParaRPr lang="en-US" b="1" baseline="0"/>
                  </a:p>
                  <a:p>
                    <a:r>
                      <a:rPr lang="en-US" b="1" baseline="0"/>
                      <a:t>85.88%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78F0-4D9F-8CDA-79780FE9DC52}"/>
                </c:ext>
              </c:extLst>
            </c:dLbl>
            <c:dLbl>
              <c:idx val="1"/>
              <c:layout>
                <c:manualLayout>
                  <c:x val="9.5256016726722723E-2"/>
                  <c:y val="0.16038060373697571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$507.7m</a:t>
                    </a:r>
                    <a:endParaRPr lang="en-US" b="1" baseline="0"/>
                  </a:p>
                  <a:p>
                    <a:r>
                      <a:rPr lang="en-US" b="1" baseline="0"/>
                      <a:t>14.12%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8F0-4D9F-8CDA-79780FE9DC5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'FYTD22 % of pharmacy'!$B$4:$B$5</c:f>
              <c:strCache>
                <c:ptCount val="2"/>
                <c:pt idx="0">
                  <c:v>All Other Spend</c:v>
                </c:pt>
                <c:pt idx="1">
                  <c:v>TOTAL PHARMACY SPEND</c:v>
                </c:pt>
              </c:strCache>
            </c:strRef>
          </c:cat>
          <c:val>
            <c:numRef>
              <c:f>'FYTD22 % of pharmacy'!$C$4:$C$5</c:f>
              <c:numCache>
                <c:formatCode>"$"#,##0</c:formatCode>
                <c:ptCount val="2"/>
                <c:pt idx="0">
                  <c:v>3087108182.5599999</c:v>
                </c:pt>
                <c:pt idx="1">
                  <c:v>507720145.84000003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8F0-4D9F-8CDA-79780FE9DC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2000" b="1"/>
              <a:t>Pharmacy Expenditures</a:t>
            </a:r>
            <a:r>
              <a:rPr lang="en-US" sz="2000" b="1" baseline="0"/>
              <a:t> FY22</a:t>
            </a:r>
          </a:p>
          <a:p>
            <a:pPr>
              <a:defRPr sz="2000"/>
            </a:pPr>
            <a:r>
              <a:rPr lang="en-US" sz="2000" b="1" baseline="0"/>
              <a:t>July 2021-Dec 2021</a:t>
            </a:r>
            <a:endParaRPr lang="en-US" sz="20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'FY2022'!$B$3</c:f>
              <c:strCache>
                <c:ptCount val="1"/>
                <c:pt idx="0">
                  <c:v>Total Pharmacy Paid Amount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 fov="0">
                <a:rot lat="0" lon="0" rev="0"/>
              </a:camera>
              <a:lightRig rig="soft" dir="tl">
                <a:rot lat="0" lon="0" rev="20000000"/>
              </a:lightRig>
            </a:scene3d>
            <a:sp3d prstMaterial="matte">
              <a:bevelT w="63500" h="63500" prst="coolSlant"/>
            </a:sp3d>
          </c:spPr>
          <c:invertIfNegative val="0"/>
          <c:dLbls>
            <c:dLbl>
              <c:idx val="0"/>
              <c:layout>
                <c:manualLayout>
                  <c:x val="3.5286697470749522E-2"/>
                  <c:y val="7.18132989936336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6A7-4EBD-8B61-C11F9D90389A}"/>
                </c:ext>
              </c:extLst>
            </c:dLbl>
            <c:dLbl>
              <c:idx val="1"/>
              <c:layout>
                <c:manualLayout>
                  <c:x val="1.68031892717855E-3"/>
                  <c:y val="-7.18132989936339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6A7-4EBD-8B61-C11F9D90389A}"/>
                </c:ext>
              </c:extLst>
            </c:dLbl>
            <c:dLbl>
              <c:idx val="2"/>
              <c:layout>
                <c:manualLayout>
                  <c:x val="1.7923730806945461E-2"/>
                  <c:y val="-4.46157171530029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6A7-4EBD-8B61-C11F9D90389A}"/>
                </c:ext>
              </c:extLst>
            </c:dLbl>
            <c:dLbl>
              <c:idx val="3"/>
              <c:layout>
                <c:manualLayout>
                  <c:x val="1.1762232490249819E-2"/>
                  <c:y val="-1.43626597987267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6A7-4EBD-8B61-C11F9D90389A}"/>
                </c:ext>
              </c:extLst>
            </c:dLbl>
            <c:dLbl>
              <c:idx val="5"/>
              <c:layout>
                <c:manualLayout>
                  <c:x val="8.474577213685849E-3"/>
                  <c:y val="-3.13725490196079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6A7-4EBD-8B61-C11F9D90389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('FY2020'!$A$5,'FY2020'!$A$6,'FY2020'!$A$7,'FY2020'!$A$8,'FY2020'!$A$9,'FY2020'!$A$10,'FY2020'!$A$11,'FY2020'!$A$12,'FY2020'!$A$13,'FY2020'!$A$14,'FY2020'!$A$15,'FY2020'!$A$16)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'FY2022'!$B$4:$B$15</c:f>
              <c:numCache>
                <c:formatCode>"$"#,##0</c:formatCode>
                <c:ptCount val="12"/>
                <c:pt idx="0">
                  <c:v>166988947.19999999</c:v>
                </c:pt>
                <c:pt idx="1">
                  <c:v>116597352.90000001</c:v>
                </c:pt>
                <c:pt idx="2">
                  <c:v>121368624.90000001</c:v>
                </c:pt>
                <c:pt idx="3">
                  <c:v>151641410</c:v>
                </c:pt>
                <c:pt idx="4">
                  <c:v>121438482.2</c:v>
                </c:pt>
                <c:pt idx="5">
                  <c:v>121678121.90000001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6A7-4EBD-8B61-C11F9D90389A}"/>
            </c:ext>
          </c:extLst>
        </c:ser>
        <c:ser>
          <c:idx val="1"/>
          <c:order val="1"/>
          <c:tx>
            <c:strRef>
              <c:f>'FY2020'!$A$20</c:f>
              <c:strCache>
                <c:ptCount val="1"/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 fov="0">
                <a:rot lat="0" lon="0" rev="0"/>
              </a:camera>
              <a:lightRig rig="soft" dir="tl">
                <a:rot lat="0" lon="0" rev="20000000"/>
              </a:lightRig>
            </a:scene3d>
            <a:sp3d prstMaterial="matte">
              <a:bevelT w="63500" h="63500" prst="coolSlant"/>
            </a:sp3d>
          </c:spPr>
          <c:invertIfNegative val="0"/>
          <c:cat>
            <c:strRef>
              <c:f>('FY2020'!$A$5,'FY2020'!$A$6,'FY2020'!$A$7,'FY2020'!$A$8,'FY2020'!$A$9,'FY2020'!$A$10,'FY2020'!$A$11,'FY2020'!$A$12,'FY2020'!$A$13,'FY2020'!$A$14,'FY2020'!$A$15,'FY2020'!$A$16)</c:f>
              <c:strCache>
                <c:ptCount val="12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  <c:pt idx="11">
                  <c:v>June</c:v>
                </c:pt>
              </c:strCache>
            </c:strRef>
          </c:cat>
          <c:val>
            <c:numRef>
              <c:f>'FY2020'!$A$21:$A$24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6A7-4EBD-8B61-C11F9D9038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58033352"/>
        <c:axId val="458033680"/>
      </c:barChart>
      <c:lineChart>
        <c:grouping val="standard"/>
        <c:varyColors val="0"/>
        <c:ser>
          <c:idx val="2"/>
          <c:order val="2"/>
          <c:tx>
            <c:strRef>
              <c:f>'FY2022'!$B$18</c:f>
              <c:strCache>
                <c:ptCount val="1"/>
                <c:pt idx="0">
                  <c:v>Non-Specialty Paid Amount</c:v>
                </c:pt>
              </c:strCache>
            </c:strRef>
          </c:tx>
          <c:spPr>
            <a:ln w="34925" cap="rnd">
              <a:solidFill>
                <a:schemeClr val="accent6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6.3852119232784901E-2"/>
                  <c:y val="-3.11190962305745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6A7-4EBD-8B61-C11F9D90389A}"/>
                </c:ext>
              </c:extLst>
            </c:dLbl>
            <c:dLbl>
              <c:idx val="1"/>
              <c:layout>
                <c:manualLayout>
                  <c:x val="-9.2417540994820288E-2"/>
                  <c:y val="9.575106532484403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6A7-4EBD-8B61-C11F9D90389A}"/>
                </c:ext>
              </c:extLst>
            </c:dLbl>
            <c:dLbl>
              <c:idx val="2"/>
              <c:layout>
                <c:manualLayout>
                  <c:x val="-5.8834977995099055E-2"/>
                  <c:y val="2.5294491071778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6A7-4EBD-8B61-C11F9D90389A}"/>
                </c:ext>
              </c:extLst>
            </c:dLbl>
            <c:dLbl>
              <c:idx val="3"/>
              <c:layout>
                <c:manualLayout>
                  <c:x val="-3.5534502817574497E-2"/>
                  <c:y val="6.6464412536668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6A7-4EBD-8B61-C11F9D90389A}"/>
                </c:ext>
              </c:extLst>
            </c:dLbl>
            <c:dLbl>
              <c:idx val="4"/>
              <c:layout>
                <c:manualLayout>
                  <c:x val="-1.4124295356142996E-2"/>
                  <c:y val="4.455473212907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6A7-4EBD-8B61-C11F9D90389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'FY2020'!$A$5:$A$15</c:f>
              <c:strCache>
                <c:ptCount val="11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</c:strCache>
            </c:strRef>
          </c:cat>
          <c:val>
            <c:numRef>
              <c:f>'FY2022'!$B$19:$B$30</c:f>
              <c:numCache>
                <c:formatCode>"$"#,##0</c:formatCode>
                <c:ptCount val="12"/>
                <c:pt idx="0">
                  <c:v>66932714.560000002</c:v>
                </c:pt>
                <c:pt idx="1">
                  <c:v>46813995.869999997</c:v>
                </c:pt>
                <c:pt idx="2">
                  <c:v>47932331.57</c:v>
                </c:pt>
                <c:pt idx="3">
                  <c:v>60794102.990000002</c:v>
                </c:pt>
                <c:pt idx="4">
                  <c:v>48604545.060000002</c:v>
                </c:pt>
                <c:pt idx="5">
                  <c:v>48376311.770000003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F6A7-4EBD-8B61-C11F9D90389A}"/>
            </c:ext>
          </c:extLst>
        </c:ser>
        <c:ser>
          <c:idx val="3"/>
          <c:order val="3"/>
          <c:tx>
            <c:strRef>
              <c:f>'FY2022'!$C$18</c:f>
              <c:strCache>
                <c:ptCount val="1"/>
                <c:pt idx="0">
                  <c:v>Specialty Paid Amount</c:v>
                </c:pt>
              </c:strCache>
            </c:strRef>
          </c:tx>
          <c:spPr>
            <a:ln w="34925" cap="rnd">
              <a:solidFill>
                <a:schemeClr val="accent2">
                  <a:lumMod val="60000"/>
                </a:schemeClr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5.04095678153565E-2"/>
                  <c:y val="-3.83004261299379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6A7-4EBD-8B61-C11F9D90389A}"/>
                </c:ext>
              </c:extLst>
            </c:dLbl>
            <c:dLbl>
              <c:idx val="1"/>
              <c:layout>
                <c:manualLayout>
                  <c:x val="-5.7130843524070732E-2"/>
                  <c:y val="-7.181329899363368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lt1">
                          <a:lumMod val="8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6586834317510686E-2"/>
                      <c:h val="3.58708370904945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F6A7-4EBD-8B61-C11F9D90389A}"/>
                </c:ext>
              </c:extLst>
            </c:dLbl>
            <c:dLbl>
              <c:idx val="2"/>
              <c:layout>
                <c:manualLayout>
                  <c:x val="-4.7900997196513591E-2"/>
                  <c:y val="-4.39804622590013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6A7-4EBD-8B61-C11F9D90389A}"/>
                </c:ext>
              </c:extLst>
            </c:dLbl>
            <c:dLbl>
              <c:idx val="3"/>
              <c:layout>
                <c:manualLayout>
                  <c:x val="1.4275566217862743E-2"/>
                  <c:y val="-2.78563975282654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6A7-4EBD-8B61-C11F9D90389A}"/>
                </c:ext>
              </c:extLst>
            </c:dLbl>
            <c:dLbl>
              <c:idx val="4"/>
              <c:layout>
                <c:manualLayout>
                  <c:x val="-1.3822346837308862E-2"/>
                  <c:y val="-2.99945962637023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6A7-4EBD-8B61-C11F9D90389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'FY2020'!$A$5:$A$15</c:f>
              <c:strCache>
                <c:ptCount val="11"/>
                <c:pt idx="0">
                  <c:v>July</c:v>
                </c:pt>
                <c:pt idx="1">
                  <c:v>August</c:v>
                </c:pt>
                <c:pt idx="2">
                  <c:v>September</c:v>
                </c:pt>
                <c:pt idx="3">
                  <c:v>October</c:v>
                </c:pt>
                <c:pt idx="4">
                  <c:v>November</c:v>
                </c:pt>
                <c:pt idx="5">
                  <c:v>December</c:v>
                </c:pt>
                <c:pt idx="6">
                  <c:v>January</c:v>
                </c:pt>
                <c:pt idx="7">
                  <c:v>February</c:v>
                </c:pt>
                <c:pt idx="8">
                  <c:v>March</c:v>
                </c:pt>
                <c:pt idx="9">
                  <c:v>April</c:v>
                </c:pt>
                <c:pt idx="10">
                  <c:v>May</c:v>
                </c:pt>
              </c:strCache>
            </c:strRef>
          </c:cat>
          <c:val>
            <c:numRef>
              <c:f>'FY2022'!$C$19:$C$30</c:f>
              <c:numCache>
                <c:formatCode>"$"#,##0</c:formatCode>
                <c:ptCount val="12"/>
                <c:pt idx="0">
                  <c:v>100056232.59999999</c:v>
                </c:pt>
                <c:pt idx="1">
                  <c:v>69783357.049999997</c:v>
                </c:pt>
                <c:pt idx="2">
                  <c:v>73436293.340000004</c:v>
                </c:pt>
                <c:pt idx="3">
                  <c:v>90847306.980000004</c:v>
                </c:pt>
                <c:pt idx="4">
                  <c:v>72833937.090000004</c:v>
                </c:pt>
                <c:pt idx="5">
                  <c:v>73301810.079999998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F6A7-4EBD-8B61-C11F9D9038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58033352"/>
        <c:axId val="458033680"/>
      </c:lineChart>
      <c:catAx>
        <c:axId val="458033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8033680"/>
        <c:crosses val="autoZero"/>
        <c:auto val="1"/>
        <c:lblAlgn val="ctr"/>
        <c:lblOffset val="100"/>
        <c:noMultiLvlLbl val="0"/>
      </c:catAx>
      <c:valAx>
        <c:axId val="458033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8033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Pharmacy Expenditures/Eligibles</a:t>
            </a:r>
            <a:r>
              <a:rPr lang="en-US" baseline="0"/>
              <a:t> Per FY</a:t>
            </a:r>
          </a:p>
          <a:p>
            <a:pPr>
              <a:defRPr/>
            </a:pPr>
            <a:r>
              <a:rPr lang="en-US" sz="1000" baseline="0"/>
              <a:t>Table 23</a:t>
            </a:r>
            <a:endParaRPr lang="en-US" sz="100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Pharmacy Spend</c:v>
          </c:tx>
          <c:invertIfNegative val="0"/>
          <c:cat>
            <c:strRef>
              <c:f>'Pharmacy Spend by FY'!$G$4:$M$4</c:f>
              <c:strCache>
                <c:ptCount val="7"/>
                <c:pt idx="0">
                  <c:v>FY15</c:v>
                </c:pt>
                <c:pt idx="1">
                  <c:v>FY16</c:v>
                </c:pt>
                <c:pt idx="2">
                  <c:v>FY17</c:v>
                </c:pt>
                <c:pt idx="3">
                  <c:v>FY18</c:v>
                </c:pt>
                <c:pt idx="4">
                  <c:v>FY19</c:v>
                </c:pt>
                <c:pt idx="5">
                  <c:v>FY20</c:v>
                </c:pt>
                <c:pt idx="6">
                  <c:v>FY21</c:v>
                </c:pt>
              </c:strCache>
            </c:strRef>
          </c:cat>
          <c:val>
            <c:numRef>
              <c:f>'Pharmacy Spend by FY'!$G$5:$M$5</c:f>
              <c:numCache>
                <c:formatCode>"$"#,##0</c:formatCode>
                <c:ptCount val="7"/>
                <c:pt idx="0">
                  <c:v>1254938929.6099999</c:v>
                </c:pt>
                <c:pt idx="1">
                  <c:v>1336967419.5799999</c:v>
                </c:pt>
                <c:pt idx="2">
                  <c:v>1319830504.8800001</c:v>
                </c:pt>
                <c:pt idx="3">
                  <c:v>1392842632.8800001</c:v>
                </c:pt>
                <c:pt idx="4">
                  <c:v>1334141362.6900001</c:v>
                </c:pt>
                <c:pt idx="5">
                  <c:v>1317564882.6300001</c:v>
                </c:pt>
                <c:pt idx="6">
                  <c:v>1413462889.29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95B-4092-A6A0-E65F405EC5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5579264"/>
        <c:axId val="57541376"/>
      </c:barChart>
      <c:lineChart>
        <c:grouping val="standard"/>
        <c:varyColors val="0"/>
        <c:ser>
          <c:idx val="1"/>
          <c:order val="1"/>
          <c:tx>
            <c:strRef>
              <c:f>'Pharmacy Spend by FY'!$A$7</c:f>
              <c:strCache>
                <c:ptCount val="1"/>
                <c:pt idx="0">
                  <c:v>Total Eligibles</c:v>
                </c:pt>
              </c:strCache>
            </c:strRef>
          </c:tx>
          <c:marker>
            <c:symbol val="none"/>
          </c:marker>
          <c:val>
            <c:numRef>
              <c:f>'Pharmacy Spend by FY'!$G$7:$M$7</c:f>
              <c:numCache>
                <c:formatCode>#,##0</c:formatCode>
                <c:ptCount val="7"/>
                <c:pt idx="0">
                  <c:v>883672</c:v>
                </c:pt>
                <c:pt idx="1">
                  <c:v>965095</c:v>
                </c:pt>
                <c:pt idx="2">
                  <c:v>991362</c:v>
                </c:pt>
                <c:pt idx="3">
                  <c:v>976779</c:v>
                </c:pt>
                <c:pt idx="4">
                  <c:v>907809</c:v>
                </c:pt>
                <c:pt idx="5">
                  <c:v>868845</c:v>
                </c:pt>
                <c:pt idx="6">
                  <c:v>1030053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C95B-4092-A6A0-E65F405EC5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28639408"/>
        <c:axId val="2128629568"/>
      </c:lineChart>
      <c:catAx>
        <c:axId val="4557926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57541376"/>
        <c:crosses val="autoZero"/>
        <c:auto val="1"/>
        <c:lblAlgn val="ctr"/>
        <c:lblOffset val="100"/>
        <c:noMultiLvlLbl val="0"/>
      </c:catAx>
      <c:valAx>
        <c:axId val="57541376"/>
        <c:scaling>
          <c:orientation val="minMax"/>
        </c:scaling>
        <c:delete val="0"/>
        <c:axPos val="l"/>
        <c:majorGridlines/>
        <c:numFmt formatCode="&quot;$&quot;#,##0" sourceLinked="1"/>
        <c:majorTickMark val="none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45579264"/>
        <c:crosses val="autoZero"/>
        <c:crossBetween val="between"/>
      </c:valAx>
      <c:valAx>
        <c:axId val="2128629568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2128639408"/>
        <c:crosses val="max"/>
        <c:crossBetween val="between"/>
      </c:valAx>
      <c:catAx>
        <c:axId val="2128639408"/>
        <c:scaling>
          <c:orientation val="minMax"/>
        </c:scaling>
        <c:delete val="1"/>
        <c:axPos val="b"/>
        <c:majorTickMark val="out"/>
        <c:minorTickMark val="none"/>
        <c:tickLblPos val="nextTo"/>
        <c:crossAx val="2128629568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ln w="9525">
            <a:noFill/>
          </a:ln>
        </c:spPr>
      </c:dTable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/>
              <a:t>HEP</a:t>
            </a:r>
            <a:r>
              <a:rPr lang="en-US" sz="2000" b="1" baseline="0"/>
              <a:t> C FY 2018 -FYTD 2022</a:t>
            </a:r>
            <a:endParaRPr lang="en-US" sz="20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'New Charts'!$C$4</c:f>
              <c:strCache>
                <c:ptCount val="1"/>
                <c:pt idx="0">
                  <c:v> Total Spend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('New Charts'!$C$3,'New Charts'!$C$8,'New Charts'!$C$14,'New Charts'!$C$20,'New Charts'!$C$27)</c:f>
              <c:strCache>
                <c:ptCount val="5"/>
                <c:pt idx="0">
                  <c:v>FY18</c:v>
                </c:pt>
                <c:pt idx="1">
                  <c:v>FY19</c:v>
                </c:pt>
                <c:pt idx="2">
                  <c:v>FY20</c:v>
                </c:pt>
                <c:pt idx="3">
                  <c:v>FY21</c:v>
                </c:pt>
                <c:pt idx="4">
                  <c:v>FYTD22</c:v>
                </c:pt>
              </c:strCache>
            </c:strRef>
          </c:cat>
          <c:val>
            <c:numRef>
              <c:f>('New Charts'!$P$4,'New Charts'!$P$9,'New Charts'!$P$15,'New Charts'!$P$21,'New Charts'!$P$28)</c:f>
              <c:numCache>
                <c:formatCode>"$"#,##0</c:formatCode>
                <c:ptCount val="5"/>
                <c:pt idx="0">
                  <c:v>48463198.129999995</c:v>
                </c:pt>
                <c:pt idx="1">
                  <c:v>38401858.340000004</c:v>
                </c:pt>
                <c:pt idx="2">
                  <c:v>37760135.43</c:v>
                </c:pt>
                <c:pt idx="3">
                  <c:v>31216307.77</c:v>
                </c:pt>
                <c:pt idx="4">
                  <c:v>11187175.189999999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95-465D-BC0B-FA0916A33C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7782632"/>
        <c:axId val="207782960"/>
      </c:barChart>
      <c:lineChart>
        <c:grouping val="standard"/>
        <c:varyColors val="0"/>
        <c:ser>
          <c:idx val="0"/>
          <c:order val="1"/>
          <c:tx>
            <c:strRef>
              <c:f>'New Charts'!$C$5</c:f>
              <c:strCache>
                <c:ptCount val="1"/>
                <c:pt idx="0">
                  <c:v> Total Claims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('New Charts'!$C$3,'New Charts'!$C$8,'New Charts'!$C$14,'New Charts'!$C$20,'New Charts'!$C$27)</c:f>
              <c:strCache>
                <c:ptCount val="5"/>
                <c:pt idx="0">
                  <c:v>FY18</c:v>
                </c:pt>
                <c:pt idx="1">
                  <c:v>FY19</c:v>
                </c:pt>
                <c:pt idx="2">
                  <c:v>FY20</c:v>
                </c:pt>
                <c:pt idx="3">
                  <c:v>FY21</c:v>
                </c:pt>
                <c:pt idx="4">
                  <c:v>FYTD22</c:v>
                </c:pt>
              </c:strCache>
            </c:strRef>
          </c:cat>
          <c:val>
            <c:numRef>
              <c:f>('New Charts'!$P$5,'New Charts'!$P$10,'New Charts'!$P$16,'New Charts'!$P$22,'New Charts'!$P$29)</c:f>
              <c:numCache>
                <c:formatCode>General</c:formatCode>
                <c:ptCount val="5"/>
                <c:pt idx="0">
                  <c:v>3202</c:v>
                </c:pt>
                <c:pt idx="1">
                  <c:v>2568</c:v>
                </c:pt>
                <c:pt idx="2">
                  <c:v>2125</c:v>
                </c:pt>
                <c:pt idx="3">
                  <c:v>1787</c:v>
                </c:pt>
                <c:pt idx="4">
                  <c:v>792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695-465D-BC0B-FA0916A33C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2597720"/>
        <c:axId val="522599360"/>
      </c:lineChart>
      <c:catAx>
        <c:axId val="207782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782960"/>
        <c:crosses val="autoZero"/>
        <c:auto val="1"/>
        <c:lblAlgn val="ctr"/>
        <c:lblOffset val="100"/>
        <c:noMultiLvlLbl val="0"/>
      </c:catAx>
      <c:valAx>
        <c:axId val="207782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782632"/>
        <c:crosses val="autoZero"/>
        <c:crossBetween val="between"/>
      </c:valAx>
      <c:valAx>
        <c:axId val="522599360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2597720"/>
        <c:crosses val="max"/>
        <c:crossBetween val="between"/>
      </c:valAx>
      <c:catAx>
        <c:axId val="5225977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2599360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/>
              <a:t>SYNAGIS EXPENDITURES FY19-FYTD22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'Synagis Expenditures'!$D$8</c:f>
              <c:strCache>
                <c:ptCount val="1"/>
                <c:pt idx="0">
                  <c:v>FY19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'Synagis Expenditures'!$E$7:$P$7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</c:v>
                </c:pt>
                <c:pt idx="6">
                  <c:v>Jan </c:v>
                </c:pt>
                <c:pt idx="7">
                  <c:v>Feb</c:v>
                </c:pt>
                <c:pt idx="8">
                  <c:v>Mar</c:v>
                </c:pt>
                <c:pt idx="9">
                  <c:v>Apr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'Synagis Expenditures'!$E$8:$P$8</c:f>
              <c:numCache>
                <c:formatCode>"$"#,##0</c:formatCode>
                <c:ptCount val="12"/>
                <c:pt idx="0">
                  <c:v>4827.1899999999996</c:v>
                </c:pt>
                <c:pt idx="1">
                  <c:v>9766.9</c:v>
                </c:pt>
                <c:pt idx="2">
                  <c:v>578.16999999999996</c:v>
                </c:pt>
                <c:pt idx="3">
                  <c:v>22481.91</c:v>
                </c:pt>
                <c:pt idx="4">
                  <c:v>804623.89</c:v>
                </c:pt>
                <c:pt idx="5">
                  <c:v>1046172.62</c:v>
                </c:pt>
                <c:pt idx="6">
                  <c:v>2013961.09</c:v>
                </c:pt>
                <c:pt idx="7">
                  <c:v>1808325.69</c:v>
                </c:pt>
                <c:pt idx="8">
                  <c:v>1973560.24</c:v>
                </c:pt>
                <c:pt idx="9">
                  <c:v>1199795.67</c:v>
                </c:pt>
                <c:pt idx="10">
                  <c:v>439289.64</c:v>
                </c:pt>
                <c:pt idx="11">
                  <c:v>27157.66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D98-40E1-ACE7-F90666FFADD9}"/>
            </c:ext>
          </c:extLst>
        </c:ser>
        <c:ser>
          <c:idx val="1"/>
          <c:order val="1"/>
          <c:tx>
            <c:strRef>
              <c:f>'Synagis Expenditures'!$D$9</c:f>
              <c:strCache>
                <c:ptCount val="1"/>
                <c:pt idx="0">
                  <c:v>FY20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val>
            <c:numRef>
              <c:f>'Synagis Expenditures'!$E$9:$P$9</c:f>
              <c:numCache>
                <c:formatCode>"$"#,##0</c:formatCode>
                <c:ptCount val="12"/>
                <c:pt idx="0">
                  <c:v>16548.45</c:v>
                </c:pt>
                <c:pt idx="1">
                  <c:v>4605.28</c:v>
                </c:pt>
                <c:pt idx="2">
                  <c:v>1242.7</c:v>
                </c:pt>
                <c:pt idx="3">
                  <c:v>47310.36</c:v>
                </c:pt>
                <c:pt idx="4">
                  <c:v>590116.05000000005</c:v>
                </c:pt>
                <c:pt idx="5">
                  <c:v>1287190.08</c:v>
                </c:pt>
                <c:pt idx="6">
                  <c:v>1370168.52</c:v>
                </c:pt>
                <c:pt idx="7">
                  <c:v>1518466.07</c:v>
                </c:pt>
                <c:pt idx="8">
                  <c:v>2222421.0699999998</c:v>
                </c:pt>
                <c:pt idx="9">
                  <c:v>734450.42</c:v>
                </c:pt>
                <c:pt idx="10">
                  <c:v>227654.64</c:v>
                </c:pt>
                <c:pt idx="11">
                  <c:v>55810.400000000001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D98-40E1-ACE7-F90666FFADD9}"/>
            </c:ext>
          </c:extLst>
        </c:ser>
        <c:ser>
          <c:idx val="2"/>
          <c:order val="2"/>
          <c:tx>
            <c:strRef>
              <c:f>'Synagis Expenditures'!$D$10</c:f>
              <c:strCache>
                <c:ptCount val="1"/>
                <c:pt idx="0">
                  <c:v>FY21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val>
            <c:numRef>
              <c:f>'Synagis Expenditures'!$E$10:$P$10</c:f>
              <c:numCache>
                <c:formatCode>"$"#,##0</c:formatCode>
                <c:ptCount val="12"/>
                <c:pt idx="0">
                  <c:v>-7065.12</c:v>
                </c:pt>
                <c:pt idx="1">
                  <c:v>5732.14</c:v>
                </c:pt>
                <c:pt idx="2">
                  <c:v>-521.51</c:v>
                </c:pt>
                <c:pt idx="3">
                  <c:v>0</c:v>
                </c:pt>
                <c:pt idx="4">
                  <c:v>622171.31999999995</c:v>
                </c:pt>
                <c:pt idx="5">
                  <c:v>917154.23</c:v>
                </c:pt>
                <c:pt idx="6">
                  <c:v>1142725.52</c:v>
                </c:pt>
                <c:pt idx="7">
                  <c:v>1400811.45</c:v>
                </c:pt>
                <c:pt idx="8">
                  <c:v>1718679.51</c:v>
                </c:pt>
                <c:pt idx="9">
                  <c:v>629868.69999999995</c:v>
                </c:pt>
                <c:pt idx="10">
                  <c:v>57556.97</c:v>
                </c:pt>
                <c:pt idx="11">
                  <c:v>-6305.17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D98-40E1-ACE7-F90666FFADD9}"/>
            </c:ext>
          </c:extLst>
        </c:ser>
        <c:ser>
          <c:idx val="3"/>
          <c:order val="3"/>
          <c:tx>
            <c:strRef>
              <c:f>'Synagis Expenditures'!$D$11</c:f>
              <c:strCache>
                <c:ptCount val="1"/>
                <c:pt idx="0">
                  <c:v>FY22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val>
            <c:numRef>
              <c:f>'Synagis Expenditures'!$E$11:$P$11</c:f>
              <c:numCache>
                <c:formatCode>"$"#,##0</c:formatCode>
                <c:ptCount val="12"/>
                <c:pt idx="0">
                  <c:v>35627.19</c:v>
                </c:pt>
                <c:pt idx="1">
                  <c:v>612821</c:v>
                </c:pt>
                <c:pt idx="2">
                  <c:v>538263.75</c:v>
                </c:pt>
                <c:pt idx="3">
                  <c:v>935588.52</c:v>
                </c:pt>
                <c:pt idx="4">
                  <c:v>990656.29</c:v>
                </c:pt>
                <c:pt idx="5">
                  <c:v>1160163.81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D98-40E1-ACE7-F90666FFAD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14911520"/>
        <c:axId val="1814909880"/>
      </c:lineChart>
      <c:catAx>
        <c:axId val="1814911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4909880"/>
        <c:crosses val="autoZero"/>
        <c:auto val="1"/>
        <c:lblAlgn val="ctr"/>
        <c:lblOffset val="100"/>
        <c:noMultiLvlLbl val="0"/>
      </c:catAx>
      <c:valAx>
        <c:axId val="181490988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14911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i="0" baseline="0">
                <a:effectLst/>
              </a:rPr>
              <a:t>FY2019-FYTD 2022 Rare Disease Expenditures Per Day</a:t>
            </a:r>
            <a:endParaRPr lang="en-US" sz="2000" b="1">
              <a:effectLst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1">
                <a:solidFill>
                  <a:sysClr val="windowText" lastClr="000000">
                    <a:lumMod val="65000"/>
                    <a:lumOff val="35000"/>
                  </a:sysClr>
                </a:solidFill>
              </a:defRPr>
            </a:pPr>
            <a:endParaRPr lang="en-US" sz="20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2000" b="1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'FY19-FY22 Rare Disease Chart'!$A$22</c:f>
              <c:strCache>
                <c:ptCount val="1"/>
                <c:pt idx="0">
                  <c:v>FY2019 Rare Disease Spend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'FY19-FY22 Rare Disease Chart'!$B$21:$M$21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 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April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'FY19-FY22 Rare Disease Chart'!$B$22:$M$22</c:f>
              <c:numCache>
                <c:formatCode>"$"#,##0</c:formatCode>
                <c:ptCount val="12"/>
                <c:pt idx="0">
                  <c:v>145075.94607142854</c:v>
                </c:pt>
                <c:pt idx="1">
                  <c:v>125143.33714285714</c:v>
                </c:pt>
                <c:pt idx="2">
                  <c:v>144382.01392857142</c:v>
                </c:pt>
                <c:pt idx="3">
                  <c:v>146690.6832142857</c:v>
                </c:pt>
                <c:pt idx="4">
                  <c:v>146831.49514285714</c:v>
                </c:pt>
                <c:pt idx="5">
                  <c:v>139347.05142857143</c:v>
                </c:pt>
                <c:pt idx="6">
                  <c:v>145361.41571428571</c:v>
                </c:pt>
                <c:pt idx="7">
                  <c:v>122618.78392857141</c:v>
                </c:pt>
                <c:pt idx="8">
                  <c:v>150555.05428571426</c:v>
                </c:pt>
                <c:pt idx="9">
                  <c:v>140750.32</c:v>
                </c:pt>
                <c:pt idx="10">
                  <c:v>152964.38285714283</c:v>
                </c:pt>
                <c:pt idx="11">
                  <c:v>123402.75214285713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310-4710-8542-F9B89CFBF6F5}"/>
            </c:ext>
          </c:extLst>
        </c:ser>
        <c:ser>
          <c:idx val="1"/>
          <c:order val="1"/>
          <c:tx>
            <c:strRef>
              <c:f>'FY19-FY22 Rare Disease Chart'!$A$23</c:f>
              <c:strCache>
                <c:ptCount val="1"/>
                <c:pt idx="0">
                  <c:v>FY2020 Rare Disease Spend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'FY19-FY22 Rare Disease Chart'!$B$21:$M$21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 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April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'FY19-FY22 Rare Disease Chart'!$B$23:$M$23</c:f>
              <c:numCache>
                <c:formatCode>"$"#,##0</c:formatCode>
                <c:ptCount val="12"/>
                <c:pt idx="0">
                  <c:v>137451.83428571429</c:v>
                </c:pt>
                <c:pt idx="1">
                  <c:v>145271.07357142857</c:v>
                </c:pt>
                <c:pt idx="2">
                  <c:v>128478.83742857142</c:v>
                </c:pt>
                <c:pt idx="3">
                  <c:v>221640.31250000003</c:v>
                </c:pt>
                <c:pt idx="4">
                  <c:v>156852.77285714285</c:v>
                </c:pt>
                <c:pt idx="5">
                  <c:v>201918.55800000002</c:v>
                </c:pt>
                <c:pt idx="6">
                  <c:v>174515.30928571429</c:v>
                </c:pt>
                <c:pt idx="7">
                  <c:v>200350.125</c:v>
                </c:pt>
                <c:pt idx="8">
                  <c:v>253172.08199999997</c:v>
                </c:pt>
                <c:pt idx="9">
                  <c:v>300591.77142857137</c:v>
                </c:pt>
                <c:pt idx="10">
                  <c:v>214827.42535714287</c:v>
                </c:pt>
                <c:pt idx="11">
                  <c:v>215743.8673333333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310-4710-8542-F9B89CFBF6F5}"/>
            </c:ext>
          </c:extLst>
        </c:ser>
        <c:ser>
          <c:idx val="2"/>
          <c:order val="2"/>
          <c:tx>
            <c:strRef>
              <c:f>'FY19-FY22 Rare Disease Chart'!$A$24</c:f>
              <c:strCache>
                <c:ptCount val="1"/>
                <c:pt idx="0">
                  <c:v>FY2021 Rare Disease Spend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'FY19-FY22 Rare Disease Chart'!$B$21:$M$21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 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April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'FY19-FY22 Rare Disease Chart'!$B$24:$M$24</c:f>
              <c:numCache>
                <c:formatCode>"$"#,##0</c:formatCode>
                <c:ptCount val="12"/>
                <c:pt idx="0">
                  <c:v>230557.39393939395</c:v>
                </c:pt>
                <c:pt idx="1">
                  <c:v>229117.89285714287</c:v>
                </c:pt>
                <c:pt idx="2">
                  <c:v>213616.13257142855</c:v>
                </c:pt>
                <c:pt idx="3">
                  <c:v>211308.47999999998</c:v>
                </c:pt>
                <c:pt idx="4">
                  <c:v>225777.27285714285</c:v>
                </c:pt>
                <c:pt idx="5">
                  <c:v>225609.78571428571</c:v>
                </c:pt>
                <c:pt idx="6">
                  <c:v>194637.25</c:v>
                </c:pt>
                <c:pt idx="7">
                  <c:v>228507.78571428571</c:v>
                </c:pt>
                <c:pt idx="8">
                  <c:v>234580.2</c:v>
                </c:pt>
                <c:pt idx="9">
                  <c:v>218110.94285714286</c:v>
                </c:pt>
                <c:pt idx="10">
                  <c:v>237866.67857142858</c:v>
                </c:pt>
                <c:pt idx="11">
                  <c:v>214915.33333333334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310-4710-8542-F9B89CFBF6F5}"/>
            </c:ext>
          </c:extLst>
        </c:ser>
        <c:ser>
          <c:idx val="3"/>
          <c:order val="3"/>
          <c:tx>
            <c:strRef>
              <c:f>'FY19-FY22 Rare Disease Chart'!$A$25</c:f>
              <c:strCache>
                <c:ptCount val="1"/>
                <c:pt idx="0">
                  <c:v>FYTD2022 Rare Disease Spend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'FY19-FY22 Rare Disease Chart'!$B$21:$M$21</c:f>
              <c:strCache>
                <c:ptCount val="12"/>
                <c:pt idx="0">
                  <c:v>July</c:v>
                </c:pt>
                <c:pt idx="1">
                  <c:v>Aug</c:v>
                </c:pt>
                <c:pt idx="2">
                  <c:v>Sept</c:v>
                </c:pt>
                <c:pt idx="3">
                  <c:v>Oct</c:v>
                </c:pt>
                <c:pt idx="4">
                  <c:v>Nov</c:v>
                </c:pt>
                <c:pt idx="5">
                  <c:v>Dec </c:v>
                </c:pt>
                <c:pt idx="6">
                  <c:v>Jan</c:v>
                </c:pt>
                <c:pt idx="7">
                  <c:v>Feb</c:v>
                </c:pt>
                <c:pt idx="8">
                  <c:v>Mar</c:v>
                </c:pt>
                <c:pt idx="9">
                  <c:v>April</c:v>
                </c:pt>
                <c:pt idx="10">
                  <c:v>May </c:v>
                </c:pt>
                <c:pt idx="11">
                  <c:v>June</c:v>
                </c:pt>
              </c:strCache>
            </c:strRef>
          </c:cat>
          <c:val>
            <c:numRef>
              <c:f>'FY19-FY22 Rare Disease Chart'!$B$25:$M$25</c:f>
              <c:numCache>
                <c:formatCode>"$"#,##0</c:formatCode>
                <c:ptCount val="12"/>
                <c:pt idx="0">
                  <c:v>224013.05128205128</c:v>
                </c:pt>
                <c:pt idx="1">
                  <c:v>233918.16035714286</c:v>
                </c:pt>
                <c:pt idx="2">
                  <c:v>242543.71428571429</c:v>
                </c:pt>
                <c:pt idx="3">
                  <c:v>267703.71428571426</c:v>
                </c:pt>
                <c:pt idx="4">
                  <c:v>241230.78571428571</c:v>
                </c:pt>
                <c:pt idx="5">
                  <c:v>255654.07142857142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310-4710-8542-F9B89CFBF6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214184"/>
        <c:axId val="207210904"/>
      </c:lineChart>
      <c:catAx>
        <c:axId val="207214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10904"/>
        <c:crosses val="autoZero"/>
        <c:auto val="1"/>
        <c:lblAlgn val="ctr"/>
        <c:lblOffset val="100"/>
        <c:noMultiLvlLbl val="0"/>
      </c:catAx>
      <c:valAx>
        <c:axId val="207210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14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28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gradFill>
        <a:gsLst>
          <a:gs pos="100000">
            <a:schemeClr val="dk1">
              <a:lumMod val="95000"/>
              <a:lumOff val="5000"/>
            </a:schemeClr>
          </a:gs>
          <a:gs pos="0">
            <a:schemeClr val="dk1">
              <a:lumMod val="75000"/>
              <a:lumOff val="25000"/>
            </a:schemeClr>
          </a:gs>
        </a:gsLst>
        <a:path path="circle">
          <a:fillToRect l="50000" t="50000" r="50000" b="50000"/>
        </a:path>
      </a:gradFill>
      <a:ln w="9525">
        <a:solidFill>
          <a:schemeClr val="dk1">
            <a:lumMod val="75000"/>
            <a:lumOff val="2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/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/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gradFill>
        <a:gsLst>
          <a:gs pos="100000">
            <a:schemeClr val="lt1">
              <a:lumMod val="85000"/>
            </a:schemeClr>
          </a:gs>
          <a:gs pos="0">
            <a:schemeClr val="lt1"/>
          </a:gs>
        </a:gsLst>
        <a:path path="circle">
          <a:fillToRect l="50000" t="50000" r="50000" b="50000"/>
        </a:path>
      </a:gradFill>
      <a:ln w="9525" cap="flat" cmpd="sng" algn="ctr">
        <a:solidFill>
          <a:schemeClr val="lt1"/>
        </a:solidFill>
        <a:round/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0.74329</cdr:x>
      <cdr:y>0.7065</cdr:y>
    </cdr:from>
    <cdr:to>
      <cdr:x>0.97446</cdr:x>
      <cdr:y>0.86643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445988" y="4452384"/>
          <a:ext cx="2004681" cy="10078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0.72158</cdr:x>
      <cdr:y>0.68893</cdr:y>
    </cdr:from>
    <cdr:to>
      <cdr:x>0.94197</cdr:x>
      <cdr:y>0.86116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257703" y="4341627"/>
          <a:ext cx="1911203" cy="10854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0.72286</cdr:x>
      <cdr:y>0.66081</cdr:y>
    </cdr:from>
    <cdr:to>
      <cdr:x>0.9458</cdr:x>
      <cdr:y>0.8348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6268779" y="4164419"/>
          <a:ext cx="1933354" cy="10964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0.67816</cdr:x>
      <cdr:y>0.75571</cdr:y>
    </cdr:from>
    <cdr:to>
      <cdr:x>0.96112</cdr:x>
      <cdr:y>0.91916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881134" y="4762499"/>
          <a:ext cx="2453906" cy="10300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0.72286</cdr:x>
      <cdr:y>0.74868</cdr:y>
    </cdr:from>
    <cdr:to>
      <cdr:x>0.96112</cdr:x>
      <cdr:y>0.90784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6268779" y="4718198"/>
          <a:ext cx="2066261" cy="10030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US" sz="1800" b="1"/>
            <a:t>Managed Care Enrollees</a:t>
          </a:r>
        </a:p>
        <a:p xmlns:a="http://schemas.openxmlformats.org/drawingml/2006/main">
          <a:pPr algn="ctr"/>
          <a:r>
            <a:rPr lang="en-US" sz="1800" b="1"/>
            <a:t>841,243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fld id="{0D144030-4CAA-4B43-A21F-96EBF1BA20C8}" type="datetimeFigureOut">
              <a:rPr lang="en-US" smtClean="0"/>
              <a:t>11/28/2023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fld id="{3090A595-EEBA-4F67-AC3E-D9F8CCF61EB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010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4820"/>
          </a:xfrm>
          <a:prstGeom prst="rect">
            <a:avLst/>
          </a:prstGeom>
        </p:spPr>
        <p:txBody>
          <a:bodyPr vert="horz" lIns="93165" tIns="46584" rIns="93165" bIns="465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4820"/>
          </a:xfrm>
          <a:prstGeom prst="rect">
            <a:avLst/>
          </a:prstGeom>
        </p:spPr>
        <p:txBody>
          <a:bodyPr vert="horz" lIns="93165" tIns="46584" rIns="93165" bIns="46584" rtlCol="0"/>
          <a:lstStyle>
            <a:lvl1pPr algn="r">
              <a:defRPr sz="1200"/>
            </a:lvl1pPr>
          </a:lstStyle>
          <a:p>
            <a:fld id="{97CF049E-D21B-4DB6-B4B8-7FA4F1288B91}" type="datetimeFigureOut">
              <a:rPr lang="en-US" smtClean="0"/>
              <a:pPr/>
              <a:t>11/28/2023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5" tIns="46584" rIns="93165" bIns="4658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65" tIns="46584" rIns="93165" bIns="4658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4820"/>
          </a:xfrm>
          <a:prstGeom prst="rect">
            <a:avLst/>
          </a:prstGeom>
        </p:spPr>
        <p:txBody>
          <a:bodyPr vert="horz" lIns="93165" tIns="46584" rIns="93165" bIns="4658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4820"/>
          </a:xfrm>
          <a:prstGeom prst="rect">
            <a:avLst/>
          </a:prstGeom>
        </p:spPr>
        <p:txBody>
          <a:bodyPr vert="horz" lIns="93165" tIns="46584" rIns="93165" bIns="46584" rtlCol="0" anchor="b"/>
          <a:lstStyle>
            <a:lvl1pPr algn="r">
              <a:defRPr sz="1200"/>
            </a:lvl1pPr>
          </a:lstStyle>
          <a:p>
            <a:fld id="{00E83FC2-CB00-407E-BA4E-4A2B7B6C726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844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6D12E-2748-4267-B446-3B251FB1D5B4}" type="datetime1">
              <a:rPr lang="en-US" smtClean="0"/>
              <a:t>11/28/2023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24BB6-03DC-4197-8212-CE412EE43C13}" type="datetime1">
              <a:rPr lang="en-US" smtClean="0"/>
              <a:t>11/28/2023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66EA9-A175-41F7-BCD8-C5D81AA59C6D}" type="datetime1">
              <a:rPr lang="en-US" smtClean="0"/>
              <a:t>11/28/2023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7D3-60E4-4D27-9E0B-6D034DBF6EC1}" type="datetime1">
              <a:rPr lang="en-US" smtClean="0"/>
              <a:t>11/28/2023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2DAB7-38E7-443B-8E03-D2CCAEFBE4DA}" type="datetime1">
              <a:rPr lang="en-US" smtClean="0"/>
              <a:t>11/28/2023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8150-1923-438E-8203-0E40D7FF5AF4}" type="datetime1">
              <a:rPr lang="en-US" smtClean="0"/>
              <a:t>11/28/2023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0BA7-D226-495B-A757-165737818656}" type="datetime1">
              <a:rPr lang="en-US" smtClean="0"/>
              <a:t>11/28/2023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CA505-BFAD-447C-A6C0-75872D0FB81E}" type="datetime1">
              <a:rPr lang="en-US" smtClean="0"/>
              <a:t>11/28/2023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ED3A8-2D2B-4914-B609-10A72547825A}" type="datetime1">
              <a:rPr lang="en-US" smtClean="0"/>
              <a:t>11/28/2023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584DA-436B-44D3-9FC5-402F9F16BEBD}" type="datetime1">
              <a:rPr lang="en-US" smtClean="0"/>
              <a:t>11/28/2023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E480A-05C5-4F7D-AA1C-FC0BD3356778}" type="datetime1">
              <a:rPr lang="en-US" smtClean="0"/>
              <a:t>11/28/2023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27FF642-8FB2-435C-9871-0CA5D884E32B}" type="datetime1">
              <a:rPr lang="en-US" smtClean="0"/>
              <a:t>11/28/2023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A001C670-DC88-4376-AA6B-FD9548DDC9F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frm=1&amp;source=images&amp;cd=&amp;cad=rja&amp;uact=8&amp;ved=0CAcQjRw&amp;url=http://www.nmcfamilyresourcecenter.com/&amp;ei=rKTGVILWNoa9ggTLxIH4Bg&amp;psig=AFQjCNEDyf0Euhl1L111XXX54glvbEDCmg&amp;ust=1422390826610477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362200"/>
            <a:ext cx="8534400" cy="2286000"/>
          </a:xfrm>
        </p:spPr>
        <p:txBody>
          <a:bodyPr>
            <a:noAutofit/>
          </a:bodyPr>
          <a:lstStyle/>
          <a:p>
            <a:pPr algn="ctr"/>
            <a:br>
              <a:rPr lang="en-US" altLang="en-US" b="1" dirty="0"/>
            </a:br>
            <a:r>
              <a:rPr lang="en-US" altLang="en-US" b="1" dirty="0"/>
              <a:t>MO </a:t>
            </a:r>
            <a:r>
              <a:rPr lang="en-US" altLang="en-US" b="1" dirty="0" err="1"/>
              <a:t>HealthNet</a:t>
            </a:r>
            <a:r>
              <a:rPr lang="en-US" altLang="en-US" b="1" dirty="0"/>
              <a:t> </a:t>
            </a:r>
            <a:r>
              <a:rPr lang="en-US" altLang="en-US" b="1" dirty="0" err="1"/>
              <a:t>PharmaCy</a:t>
            </a:r>
            <a:r>
              <a:rPr lang="en-US" altLang="en-US" b="1" dirty="0"/>
              <a:t> Program </a:t>
            </a:r>
            <a:br>
              <a:rPr lang="en-US" altLang="en-US" b="1" dirty="0"/>
            </a:br>
            <a:r>
              <a:rPr lang="en-US" altLang="en-US" b="1" dirty="0"/>
              <a:t>and Budget Update</a:t>
            </a:r>
            <a:br>
              <a:rPr lang="en-US" altLang="en-US" sz="3200" b="1" dirty="0"/>
            </a:br>
            <a:br>
              <a:rPr lang="en-US" altLang="en-US" sz="2400" b="1" dirty="0"/>
            </a:br>
            <a:r>
              <a:rPr lang="en-US" altLang="en-US" sz="2400" b="1" dirty="0"/>
              <a:t>MHD DRUG PA COMMITTEE </a:t>
            </a:r>
            <a:r>
              <a:rPr lang="en-US" altLang="en-US" sz="2400" b="1" dirty="0" err="1"/>
              <a:t>december</a:t>
            </a:r>
            <a:r>
              <a:rPr lang="en-US" altLang="en-US" sz="2400" b="1" dirty="0"/>
              <a:t> 16, 2021</a:t>
            </a:r>
            <a:br>
              <a:rPr lang="en-US" altLang="en-US" sz="3200" b="1" dirty="0"/>
            </a:br>
            <a:r>
              <a:rPr lang="en-US" altLang="en-US" sz="2400" b="1" dirty="0"/>
              <a:t>Josh Moore, Pharm d-director of pharmacy</a:t>
            </a:r>
            <a:br>
              <a:rPr lang="en-US" altLang="en-US" sz="3200" b="1" dirty="0"/>
            </a:br>
            <a:endParaRPr lang="en-US" sz="3200" b="1" i="1" dirty="0">
              <a:solidFill>
                <a:schemeClr val="tx1">
                  <a:lumMod val="85000"/>
                  <a:lumOff val="15000"/>
                </a:schemeClr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4098" name="Picture 2" descr="Missouri Medicaid | Orthotics &amp; Prosthetics Lab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45" b="13800"/>
          <a:stretch/>
        </p:blipFill>
        <p:spPr bwMode="auto">
          <a:xfrm>
            <a:off x="5715000" y="205192"/>
            <a:ext cx="2819400" cy="1284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www.nmcfamilyresourcecenter.com/images/dss.gif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66890"/>
            <a:ext cx="3295650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0824644"/>
              </p:ext>
            </p:extLst>
          </p:nvPr>
        </p:nvGraphicFramePr>
        <p:xfrm>
          <a:off x="152400" y="76200"/>
          <a:ext cx="89154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60026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820356"/>
              </p:ext>
            </p:extLst>
          </p:nvPr>
        </p:nvGraphicFramePr>
        <p:xfrm>
          <a:off x="76200" y="152400"/>
          <a:ext cx="89916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67943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9119150"/>
              </p:ext>
            </p:extLst>
          </p:nvPr>
        </p:nvGraphicFramePr>
        <p:xfrm>
          <a:off x="76200" y="76200"/>
          <a:ext cx="8991599" cy="655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60548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8680901"/>
              </p:ext>
            </p:extLst>
          </p:nvPr>
        </p:nvGraphicFramePr>
        <p:xfrm>
          <a:off x="76200" y="76200"/>
          <a:ext cx="8991600" cy="6019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99462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6970941"/>
              </p:ext>
            </p:extLst>
          </p:nvPr>
        </p:nvGraphicFramePr>
        <p:xfrm>
          <a:off x="76200" y="152400"/>
          <a:ext cx="8991600" cy="5943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97220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9868599"/>
              </p:ext>
            </p:extLst>
          </p:nvPr>
        </p:nvGraphicFramePr>
        <p:xfrm>
          <a:off x="76200" y="152400"/>
          <a:ext cx="8991600" cy="6095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3810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9832330"/>
              </p:ext>
            </p:extLst>
          </p:nvPr>
        </p:nvGraphicFramePr>
        <p:xfrm>
          <a:off x="76200" y="76200"/>
          <a:ext cx="8991599" cy="6477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84153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/>
              <a:t>Pharmacy Program</a:t>
            </a:r>
            <a:br>
              <a:rPr lang="en-US" dirty="0"/>
            </a:br>
            <a:r>
              <a:rPr lang="en-US" b="1" dirty="0"/>
              <a:t>Top 4 Drug Classes per FY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9468905"/>
              </p:ext>
            </p:extLst>
          </p:nvPr>
        </p:nvGraphicFramePr>
        <p:xfrm>
          <a:off x="152399" y="1417636"/>
          <a:ext cx="8763001" cy="53690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572250">
                  <a:extLst>
                    <a:ext uri="{9D8B030D-6E8A-4147-A177-3AD203B41FA5}">
                      <a16:colId xmlns:a16="http://schemas.microsoft.com/office/drawing/2014/main" val="2622955625"/>
                    </a:ext>
                  </a:extLst>
                </a:gridCol>
                <a:gridCol w="2190751">
                  <a:extLst>
                    <a:ext uri="{9D8B030D-6E8A-4147-A177-3AD203B41FA5}">
                      <a16:colId xmlns:a16="http://schemas.microsoft.com/office/drawing/2014/main" val="2037444684"/>
                    </a:ext>
                  </a:extLst>
                </a:gridCol>
              </a:tblGrid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u="none" strike="noStrike" dirty="0">
                          <a:effectLst/>
                        </a:rPr>
                        <a:t>HICL Description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>
                          <a:effectLst/>
                        </a:rPr>
                        <a:t>FY 2019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2331437356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>
                          <a:effectLst/>
                        </a:rPr>
                        <a:t>PALIPERIDONE PALMITATE (</a:t>
                      </a:r>
                      <a:r>
                        <a:rPr lang="en-US" sz="1400" b="1" u="none" strike="noStrike" dirty="0" err="1">
                          <a:effectLst/>
                        </a:rPr>
                        <a:t>Invega</a:t>
                      </a:r>
                      <a:r>
                        <a:rPr lang="en-US" sz="1400" b="1" u="none" strike="noStrike" dirty="0">
                          <a:effectLst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>
                          <a:effectLst/>
                        </a:rPr>
                        <a:t>$40,792,733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2674459168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>
                          <a:effectLst/>
                        </a:rPr>
                        <a:t>LURASIDONE HCL (</a:t>
                      </a:r>
                      <a:r>
                        <a:rPr lang="en-US" sz="1400" b="1" u="none" strike="noStrike" dirty="0" err="1">
                          <a:effectLst/>
                        </a:rPr>
                        <a:t>Latuda</a:t>
                      </a:r>
                      <a:r>
                        <a:rPr lang="en-US" sz="1400" b="1" u="none" strike="noStrike" dirty="0">
                          <a:effectLst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>
                          <a:effectLst/>
                        </a:rPr>
                        <a:t>$37,240,789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661050989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>
                          <a:effectLst/>
                        </a:rPr>
                        <a:t>ADALIMUMAB (Humira)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>
                          <a:effectLst/>
                        </a:rPr>
                        <a:t>$30,733,203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1784698293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ANTIHEMOPHILIC</a:t>
                      </a:r>
                      <a:r>
                        <a:rPr lang="en-US" sz="14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FACTOR(FVIII)RECOMBINANT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>
                          <a:effectLst/>
                        </a:rPr>
                        <a:t>$25,767,689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558812379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u="none" strike="noStrike" dirty="0">
                          <a:effectLst/>
                        </a:rPr>
                        <a:t> 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u="none" strike="noStrike" dirty="0">
                          <a:effectLst/>
                        </a:rPr>
                        <a:t> 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3775651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u="none" strike="noStrike" dirty="0">
                          <a:effectLst/>
                        </a:rPr>
                        <a:t>HICL Description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>
                          <a:effectLst/>
                        </a:rPr>
                        <a:t>FY 2020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218851510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>
                          <a:effectLst/>
                        </a:rPr>
                        <a:t>PALIPERIDONE PALMITATE (</a:t>
                      </a:r>
                      <a:r>
                        <a:rPr lang="en-US" sz="1400" b="1" u="none" strike="noStrike" dirty="0" err="1">
                          <a:effectLst/>
                        </a:rPr>
                        <a:t>Invega</a:t>
                      </a:r>
                      <a:r>
                        <a:rPr lang="en-US" sz="1400" b="1" u="none" strike="noStrike" dirty="0">
                          <a:effectLst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>
                          <a:effectLst/>
                        </a:rPr>
                        <a:t>$47,932,570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428237237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>
                          <a:effectLst/>
                        </a:rPr>
                        <a:t>LURASIDONE HCL (</a:t>
                      </a:r>
                      <a:r>
                        <a:rPr lang="en-US" sz="1400" b="1" u="none" strike="noStrike" dirty="0" err="1">
                          <a:effectLst/>
                        </a:rPr>
                        <a:t>Latuda</a:t>
                      </a:r>
                      <a:r>
                        <a:rPr lang="en-US" sz="1400" b="1" u="none" strike="noStrike" dirty="0">
                          <a:effectLst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>
                          <a:effectLst/>
                        </a:rPr>
                        <a:t>$36,752,596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1408861005"/>
                  </a:ext>
                </a:extLst>
              </a:tr>
              <a:tr h="215088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>
                          <a:effectLst/>
                        </a:rPr>
                        <a:t>ADALIMUMAB (</a:t>
                      </a:r>
                      <a:r>
                        <a:rPr lang="en-US" sz="1400" b="1" u="none" strike="noStrike" dirty="0" err="1">
                          <a:effectLst/>
                        </a:rPr>
                        <a:t>Humira</a:t>
                      </a:r>
                      <a:r>
                        <a:rPr lang="en-US" sz="1400" b="1" u="none" strike="noStrike" dirty="0">
                          <a:effectLst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>
                          <a:effectLst/>
                        </a:rPr>
                        <a:t>$35,512,453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3684552063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METHLYPHENIDATE</a:t>
                      </a:r>
                      <a:r>
                        <a:rPr lang="en-US" sz="14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HCL (ADHD)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>
                          <a:effectLst/>
                        </a:rPr>
                        <a:t>$28,435,400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2949764662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u="none" strike="noStrike" dirty="0">
                          <a:effectLst/>
                        </a:rPr>
                        <a:t> 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600" b="1" u="none" strike="noStrike" dirty="0">
                          <a:effectLst/>
                        </a:rPr>
                        <a:t> </a:t>
                      </a:r>
                      <a:endParaRPr lang="en-US" sz="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9046961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u="none" strike="noStrike" dirty="0">
                          <a:effectLst/>
                        </a:rPr>
                        <a:t>HICL Description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>
                          <a:effectLst/>
                        </a:rPr>
                        <a:t>FY 2021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1644059991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>
                          <a:effectLst/>
                        </a:rPr>
                        <a:t>PALIPERIDONE PALMITATE (</a:t>
                      </a:r>
                      <a:r>
                        <a:rPr lang="en-US" sz="1400" b="1" u="none" strike="noStrike" dirty="0" err="1">
                          <a:effectLst/>
                        </a:rPr>
                        <a:t>Invega</a:t>
                      </a:r>
                      <a:r>
                        <a:rPr lang="en-US" sz="1400" b="1" u="none" strike="noStrike" dirty="0">
                          <a:effectLst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>
                          <a:effectLst/>
                        </a:rPr>
                        <a:t>$50,536,989</a:t>
                      </a: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3707027822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>
                          <a:effectLst/>
                        </a:rPr>
                        <a:t>ADALIMUMAB (</a:t>
                      </a:r>
                      <a:r>
                        <a:rPr lang="en-US" sz="1400" b="1" u="none" strike="noStrike" dirty="0" err="1">
                          <a:effectLst/>
                        </a:rPr>
                        <a:t>Humira</a:t>
                      </a:r>
                      <a:r>
                        <a:rPr lang="en-US" sz="1400" b="1" u="none" strike="noStrike" dirty="0">
                          <a:effectLst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>
                          <a:effectLst/>
                        </a:rPr>
                        <a:t>$47,544,776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4206292739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>
                          <a:effectLst/>
                        </a:rPr>
                        <a:t>LURASIDONE HCL (</a:t>
                      </a:r>
                      <a:r>
                        <a:rPr lang="en-US" sz="1400" b="1" u="none" strike="noStrike" dirty="0" err="1">
                          <a:effectLst/>
                        </a:rPr>
                        <a:t>Latuda</a:t>
                      </a:r>
                      <a:r>
                        <a:rPr lang="en-US" sz="1400" b="1" u="none" strike="noStrike" dirty="0">
                          <a:effectLst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>
                          <a:effectLst/>
                        </a:rPr>
                        <a:t>$40,495,985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157322790"/>
                  </a:ext>
                </a:extLst>
              </a:tr>
              <a:tr h="41585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>
                          <a:effectLst/>
                        </a:rPr>
                        <a:t>METHYLPHENIDATE HCL (ADHD)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>
                          <a:effectLst/>
                        </a:rPr>
                        <a:t>$30,831,744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3758388393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>
                          <a:effectLst/>
                        </a:rPr>
                        <a:t>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0539526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b="1" u="none" strike="noStrike" dirty="0">
                          <a:effectLst/>
                        </a:rPr>
                        <a:t>HICL Description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600" b="1" u="none" strike="noStrike" dirty="0">
                          <a:effectLst/>
                        </a:rPr>
                        <a:t>FYTD 2022</a:t>
                      </a: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2633168054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>
                          <a:effectLst/>
                        </a:rPr>
                        <a:t>ADALIMUMAB (</a:t>
                      </a:r>
                      <a:r>
                        <a:rPr lang="en-US" sz="1400" b="1" u="none" strike="noStrike" dirty="0" err="1">
                          <a:effectLst/>
                        </a:rPr>
                        <a:t>Humira</a:t>
                      </a:r>
                      <a:r>
                        <a:rPr lang="en-US" sz="1400" b="1" u="none" strike="noStrike" dirty="0">
                          <a:effectLst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>
                          <a:effectLst/>
                        </a:rPr>
                        <a:t>$29,435,084</a:t>
                      </a: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2920002274"/>
                  </a:ext>
                </a:extLst>
              </a:tr>
              <a:tr h="19264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>
                          <a:effectLst/>
                        </a:rPr>
                        <a:t>PALIPERIDONE PALMITATE (</a:t>
                      </a:r>
                      <a:r>
                        <a:rPr lang="en-US" sz="1400" b="1" u="none" strike="noStrike" dirty="0" err="1">
                          <a:effectLst/>
                        </a:rPr>
                        <a:t>Invega</a:t>
                      </a:r>
                      <a:r>
                        <a:rPr lang="en-US" sz="1400" b="1" u="none" strike="noStrike" dirty="0">
                          <a:effectLst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>
                          <a:effectLst/>
                        </a:rPr>
                        <a:t>$26,911,118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1505505373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u="none" strike="noStrike" dirty="0">
                          <a:effectLst/>
                        </a:rPr>
                        <a:t>LURASIDONE HCL (</a:t>
                      </a:r>
                      <a:r>
                        <a:rPr lang="en-US" sz="1400" b="1" u="none" strike="noStrike" dirty="0" err="1">
                          <a:effectLst/>
                        </a:rPr>
                        <a:t>Latuda</a:t>
                      </a:r>
                      <a:r>
                        <a:rPr lang="en-US" sz="1400" b="1" u="none" strike="noStrike" dirty="0">
                          <a:effectLst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u="none" strike="noStrike" dirty="0">
                          <a:effectLst/>
                        </a:rPr>
                        <a:t>$20,853,738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1246884914"/>
                  </a:ext>
                </a:extLst>
              </a:tr>
              <a:tr h="21799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4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ELEXACAFTOR/TEZACAFTOR/IVACAFTOR(</a:t>
                      </a:r>
                      <a:r>
                        <a:rPr lang="en-US" sz="1400" b="1" i="0" u="none" strike="noStrike" dirty="0" err="1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Trikafta</a:t>
                      </a:r>
                      <a:r>
                        <a:rPr lang="en-US" sz="14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14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$17,671,400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880" marR="4880" marT="4880" marB="0" anchor="b"/>
                </a:tc>
                <a:extLst>
                  <a:ext uri="{0D108BD9-81ED-4DB2-BD59-A6C34878D82A}">
                    <a16:rowId xmlns:a16="http://schemas.microsoft.com/office/drawing/2014/main" val="273016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0543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9076982"/>
              </p:ext>
            </p:extLst>
          </p:nvPr>
        </p:nvGraphicFramePr>
        <p:xfrm>
          <a:off x="76200" y="152400"/>
          <a:ext cx="9038704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4384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1C670-DC88-4376-AA6B-FD9548DDC9F2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9388297"/>
              </p:ext>
            </p:extLst>
          </p:nvPr>
        </p:nvGraphicFramePr>
        <p:xfrm>
          <a:off x="76200" y="76200"/>
          <a:ext cx="89916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47639391"/>
      </p:ext>
    </p:extLst>
  </p:cSld>
  <p:clrMapOvr>
    <a:masterClrMapping/>
  </p:clrMapOvr>
</p:sld>
</file>

<file path=ppt/theme/theme1.xml><?xml version="1.0" encoding="utf-8"?>
<a:theme xmlns:a="http://schemas.openxmlformats.org/drawingml/2006/main" name="Urban Pop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13828</TotalTime>
  <Words>279</Words>
  <Application>Microsoft Office PowerPoint</Application>
  <PresentationFormat>On-screen Show (4:3)</PresentationFormat>
  <Paragraphs>85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Calibri</vt:lpstr>
      <vt:lpstr>Century Gothic</vt:lpstr>
      <vt:lpstr>Franklin Gothic Medium</vt:lpstr>
      <vt:lpstr>Palatino Linotype</vt:lpstr>
      <vt:lpstr>Wingdings 3</vt:lpstr>
      <vt:lpstr>Urban Pop</vt:lpstr>
      <vt:lpstr> MO HealthNet PharmaCy Program  and Budget Update  MHD DRUG PA COMMITTEE december 16, 2021 Josh Moore, Pharm d-director of pharmacy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Pharmacy Program Top 4 Drug Classes per FY</vt:lpstr>
      <vt:lpstr>PowerPoint Presentation</vt:lpstr>
      <vt:lpstr>PowerPoint Presentation</vt:lpstr>
      <vt:lpstr>PowerPoint Presentation</vt:lpstr>
      <vt:lpstr>PowerPoint Presentation</vt:lpstr>
    </vt:vector>
  </TitlesOfParts>
  <Company>Missouri Department of Social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Comparing Managed Care and Fee-For-Service</dc:title>
  <dc:creator>parkv1z</dc:creator>
  <cp:lastModifiedBy>Kemna, Luann</cp:lastModifiedBy>
  <cp:revision>495</cp:revision>
  <cp:lastPrinted>2018-09-20T12:28:42Z</cp:lastPrinted>
  <dcterms:created xsi:type="dcterms:W3CDTF">2014-11-30T21:45:23Z</dcterms:created>
  <dcterms:modified xsi:type="dcterms:W3CDTF">2023-11-28T16:25:11Z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2023-11-28T16:24:10Z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831ecdf9-06f4-49a9-9b3e-32a7eac7ca52</vt:lpwstr>
  </property>
  <property fmtid="{D5CDD505-2E9C-101B-9397-08002B2CF9AE}" pid="7" name="MSIP_Label_defa4170-0d19-0005-0004-bc88714345d2_ActionId">
    <vt:lpwstr>2cf6643d-f24b-4244-9f54-dbf1f1062236</vt:lpwstr>
  </property>
  <property fmtid="{D5CDD505-2E9C-101B-9397-08002B2CF9AE}" pid="8" name="MSIP_Label_defa4170-0d19-0005-0004-bc88714345d2_ContentBits">
    <vt:lpwstr>0</vt:lpwstr>
  </property>
</Properties>
</file>