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859" r:id="rId3"/>
    <p:sldId id="860" r:id="rId4"/>
    <p:sldId id="861" r:id="rId5"/>
    <p:sldId id="844" r:id="rId6"/>
    <p:sldId id="847" r:id="rId7"/>
    <p:sldId id="862" r:id="rId8"/>
    <p:sldId id="863" r:id="rId9"/>
    <p:sldId id="864" r:id="rId10"/>
    <p:sldId id="854" r:id="rId11"/>
    <p:sldId id="8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86376" autoAdjust="0"/>
  </p:normalViewPr>
  <p:slideViewPr>
    <p:cSldViewPr>
      <p:cViewPr varScale="1">
        <p:scale>
          <a:sx n="87" d="100"/>
          <a:sy n="87" d="100"/>
        </p:scale>
        <p:origin x="744" y="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10-22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baseline="0">
                <a:solidFill>
                  <a:schemeClr val="tx1"/>
                </a:solidFill>
              </a:rPr>
              <a:t>October 2022 </a:t>
            </a:r>
            <a:r>
              <a:rPr lang="en-US" sz="2400" b="1">
                <a:solidFill>
                  <a:schemeClr val="tx1"/>
                </a:solidFill>
              </a:rPr>
              <a:t>Enrollees and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632-42FE-B68E-C6063931BF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32-42FE-B68E-C6063931B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Oct 2022 Enrollees
Total=1,407,961</c:v>
                </c:pt>
                <c:pt idx="1">
                  <c:v>July-Oct 2022 Expenditures
Total=$579,578,444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0.12003244408048235</c:v>
                </c:pt>
                <c:pt idx="1">
                  <c:v>0.41552383890937117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32-42FE-B68E-C6063931BF10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32-42FE-B68E-C6063931BF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32-42FE-B68E-C6063931B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Oct 2022 Enrollees
Total=1,407,961</c:v>
                </c:pt>
                <c:pt idx="1">
                  <c:v>July-Oct 2022 Expenditures
Total=$579,578,444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5.7246614075247823E-2</c:v>
                </c:pt>
                <c:pt idx="1">
                  <c:v>2.8736895190670686E-2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32-42FE-B68E-C6063931BF10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Other</a:t>
                    </a:r>
                  </a:p>
                  <a:p>
                    <a:r>
                      <a:rPr lang="en-US" sz="1200" dirty="0"/>
                      <a:t>(</a:t>
                    </a:r>
                    <a:r>
                      <a:rPr lang="en-US" sz="1400" dirty="0" err="1"/>
                      <a:t>Children,Custodial</a:t>
                    </a:r>
                    <a:r>
                      <a:rPr lang="en-US" sz="1400" baseline="0" dirty="0"/>
                      <a:t> Parents, Pregnant Women)</a:t>
                    </a:r>
                    <a:endParaRPr lang="en-US" sz="1400" dirty="0"/>
                  </a:p>
                  <a:p>
                    <a:fld id="{EA2172E2-6BED-4A25-9994-1EA3DF12C70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632-42FE-B68E-C6063931BF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Other</a:t>
                    </a:r>
                  </a:p>
                  <a:p>
                    <a:r>
                      <a:rPr lang="en-US" sz="1400" dirty="0"/>
                      <a:t>(Children,</a:t>
                    </a:r>
                    <a:r>
                      <a:rPr lang="en-US" sz="1400" baseline="0" dirty="0"/>
                      <a:t> Custodial Parents, Pregnant Women)</a:t>
                    </a:r>
                    <a:endParaRPr lang="en-US" sz="1400" dirty="0"/>
                  </a:p>
                  <a:p>
                    <a:fld id="{03F057D3-0BAE-4D12-9803-C11CEC694B3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632-42FE-B68E-C6063931B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Oct 2022 Enrollees
Total=1,407,961</c:v>
                </c:pt>
                <c:pt idx="1">
                  <c:v>July-Oct 2022 Expenditures
Total=$579,578,444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0.8227209418442698</c:v>
                </c:pt>
                <c:pt idx="1">
                  <c:v>0.55573926589995815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32-42FE-B68E-C6063931BF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cap="all" baseline="0">
                <a:solidFill>
                  <a:schemeClr val="tx1"/>
                </a:solidFill>
                <a:effectLst/>
              </a:rPr>
              <a:t>July-Oct 2022 MO HealthNet </a:t>
            </a:r>
            <a:br>
              <a:rPr lang="en-US" sz="2400" b="1" i="0" u="none" strike="noStrike" cap="all" baseline="0">
                <a:solidFill>
                  <a:schemeClr val="tx1"/>
                </a:solidFill>
                <a:effectLst/>
              </a:rPr>
            </a:br>
            <a:r>
              <a:rPr lang="en-US" sz="2400" b="1" i="0" u="none" strike="noStrike" cap="all" baseline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434852134541317"/>
          <c:y val="1.547388781431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053-4CFE-9448-CB9692EA1E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053-4CFE-9448-CB9692EA1E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053-4CFE-9448-CB9692EA1E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053-4CFE-9448-CB9692EA1E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053-4CFE-9448-CB9692EA1E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053-4CFE-9448-CB9692EA1E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053-4CFE-9448-CB9692EA1E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053-4CFE-9448-CB9692EA1E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A053-4CFE-9448-CB9692EA1E9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A053-4CFE-9448-CB9692EA1E9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A053-4CFE-9448-CB9692EA1E9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A053-4CFE-9448-CB9692EA1E9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A053-4CFE-9448-CB9692EA1E93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A053-4CFE-9448-CB9692EA1E93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53-4CFE-9448-CB9692EA1E93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053-4CFE-9448-CB9692EA1E93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053-4CFE-9448-CB9692EA1E93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A053-4CFE-9448-CB9692EA1E93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053-4CFE-9448-CB9692EA1E93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053-4CFE-9448-CB9692EA1E93}"/>
                </c:ext>
              </c:extLst>
            </c:dLbl>
            <c:dLbl>
              <c:idx val="6"/>
              <c:layout>
                <c:manualLayout>
                  <c:x val="1.4124293785310734E-3"/>
                  <c:y val="-2.298850574712643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053-4CFE-9448-CB9692EA1E93}"/>
                </c:ext>
              </c:extLst>
            </c:dLbl>
            <c:dLbl>
              <c:idx val="7"/>
              <c:layout>
                <c:manualLayout>
                  <c:x val="1.977401129943503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 </a:t>
                    </a:r>
                    <a:fld id="{EA6AC64B-A1AA-4FB3-A5AE-95779B988C75}" type="CATEGORYNAME">
                      <a:rPr lang="en-US" sz="1400" b="1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/>
                      <a:t>
</a:t>
                    </a:r>
                    <a:fld id="{17833D13-21D7-407D-A372-EED24A4D37EC}" type="PERCENTAGE">
                      <a:rPr lang="en-US" sz="1400" b="1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4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053-4CFE-9448-CB9692EA1E93}"/>
                </c:ext>
              </c:extLst>
            </c:dLbl>
            <c:dLbl>
              <c:idx val="8"/>
              <c:layout>
                <c:manualLayout>
                  <c:x val="-8.0835335201743908E-2"/>
                  <c:y val="-2.2234289679321377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053-4CFE-9448-CB9692EA1E93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A053-4CFE-9448-CB9692EA1E93}"/>
                </c:ext>
              </c:extLst>
            </c:dLbl>
            <c:dLbl>
              <c:idx val="10"/>
              <c:layout>
                <c:manualLayout>
                  <c:x val="-4.2372881355932333E-3"/>
                  <c:y val="2.74509846303820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053-4CFE-9448-CB9692EA1E93}"/>
                </c:ext>
              </c:extLst>
            </c:dLbl>
            <c:dLbl>
              <c:idx val="11"/>
              <c:layout>
                <c:manualLayout>
                  <c:x val="-6.401196672449842E-3"/>
                  <c:y val="-4.931929123348651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053-4CFE-9448-CB9692EA1E93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053-4CFE-9448-CB9692EA1E93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A053-4CFE-9448-CB9692EA1E9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384033069.89999998</c:v>
                </c:pt>
                <c:pt idx="1">
                  <c:v>453223554.59999996</c:v>
                </c:pt>
                <c:pt idx="2">
                  <c:v>2107970.38</c:v>
                </c:pt>
                <c:pt idx="3">
                  <c:v>579578444.12</c:v>
                </c:pt>
                <c:pt idx="4">
                  <c:v>758354.89</c:v>
                </c:pt>
                <c:pt idx="5">
                  <c:v>152053631.72999999</c:v>
                </c:pt>
                <c:pt idx="6">
                  <c:v>384655007.99000001</c:v>
                </c:pt>
                <c:pt idx="7">
                  <c:v>92163549.150000006</c:v>
                </c:pt>
                <c:pt idx="8">
                  <c:v>113447246</c:v>
                </c:pt>
                <c:pt idx="9">
                  <c:v>720446826.68000007</c:v>
                </c:pt>
                <c:pt idx="10">
                  <c:v>63362452.040000007</c:v>
                </c:pt>
                <c:pt idx="11">
                  <c:v>40919735.489999995</c:v>
                </c:pt>
                <c:pt idx="12">
                  <c:v>1385808882.5899999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A053-4CFE-9448-CB9692EA1E9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A97-49DC-A2F1-89D98C8CCF6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A97-49DC-A2F1-89D98C8CCF6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A97-49DC-A2F1-89D98C8CCF6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$4.3b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A97-49DC-A2F1-89D98C8CC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4372558724.3999996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97-49DC-A2F1-89D98C8CC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A97-49DC-A2F1-89D98C8CCF6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A97-49DC-A2F1-89D98C8CCF6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A97-49DC-A2F1-89D98C8CCF6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$579.5m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A97-49DC-A2F1-89D98C8CC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FYTD23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579578444.05999994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A97-49DC-A2F1-89D98C8CC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PHARMACY EXPENDITURES</a:t>
            </a:r>
            <a:endParaRPr lang="en-US" sz="2400" b="1">
              <a:solidFill>
                <a:schemeClr val="tx1"/>
              </a:solidFill>
              <a:effectLst/>
            </a:endParaRPr>
          </a:p>
          <a:p>
            <a:pPr>
              <a:defRPr sz="2400" b="1">
                <a:solidFill>
                  <a:schemeClr val="tx1"/>
                </a:solidFill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JULY -NOV 2022</a:t>
            </a:r>
            <a:endParaRPr lang="en-US" sz="2400" b="1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660228368889785"/>
          <c:y val="0.25841315423807321"/>
          <c:w val="0.78905774278215224"/>
          <c:h val="0.479241761446485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'FY2023'!$B$3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981941359894116E-3"/>
                  <c:y val="-0.23157866296124757"/>
                </c:manualLayout>
              </c:layout>
              <c:tx>
                <c:rich>
                  <a:bodyPr/>
                  <a:lstStyle/>
                  <a:p>
                    <a:fld id="{635E534C-EFAA-4BBA-B775-32392309C539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31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BB-4E0C-A5F7-A0C73EE5CCB4}"/>
                </c:ext>
              </c:extLst>
            </c:dLbl>
            <c:dLbl>
              <c:idx val="1"/>
              <c:layout>
                <c:manualLayout>
                  <c:x val="2.8735670861655114E-3"/>
                  <c:y val="-0.27333009109155471"/>
                </c:manualLayout>
              </c:layout>
              <c:tx>
                <c:rich>
                  <a:bodyPr/>
                  <a:lstStyle/>
                  <a:p>
                    <a:fld id="{3D9430E5-5B90-42B2-B98D-A1ED6E36627C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35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8BB-4E0C-A5F7-A0C73EE5CCB4}"/>
                </c:ext>
              </c:extLst>
            </c:dLbl>
            <c:dLbl>
              <c:idx val="2"/>
              <c:layout>
                <c:manualLayout>
                  <c:x val="-2.8612288848509321E-3"/>
                  <c:y val="-0.21117940404508267"/>
                </c:manualLayout>
              </c:layout>
              <c:tx>
                <c:rich>
                  <a:bodyPr/>
                  <a:lstStyle/>
                  <a:p>
                    <a:fld id="{FC58047B-2CB3-42A7-8751-636F9CF1A55E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28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BB-4E0C-A5F7-A0C73EE5CCB4}"/>
                </c:ext>
              </c:extLst>
            </c:dLbl>
            <c:dLbl>
              <c:idx val="3"/>
              <c:layout>
                <c:manualLayout>
                  <c:x val="-4.273504273504326E-3"/>
                  <c:y val="-0.26694519067469508"/>
                </c:manualLayout>
              </c:layout>
              <c:tx>
                <c:rich>
                  <a:bodyPr/>
                  <a:lstStyle/>
                  <a:p>
                    <a:fld id="{4E1CC3FF-D44E-4887-B280-BD1DE4CBD530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28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8BB-4E0C-A5F7-A0C73EE5CCB4}"/>
                </c:ext>
              </c:extLst>
            </c:dLbl>
            <c:dLbl>
              <c:idx val="4"/>
              <c:layout>
                <c:manualLayout>
                  <c:x val="2.8122125759920515E-3"/>
                  <c:y val="-0.28803581905203024"/>
                </c:manualLayout>
              </c:layout>
              <c:tx>
                <c:rich>
                  <a:bodyPr/>
                  <a:lstStyle/>
                  <a:p>
                    <a:fld id="{5D261D61-091E-4870-912C-BA2BAEB72E8E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35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BB-4E0C-A5F7-A0C73EE5C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'FY2023'!$B$4:$B$15</c:f>
              <c:numCache>
                <c:formatCode>"$"#,##0</c:formatCode>
                <c:ptCount val="12"/>
                <c:pt idx="0">
                  <c:v>154658432</c:v>
                </c:pt>
                <c:pt idx="1">
                  <c:v>175617923.30000001</c:v>
                </c:pt>
                <c:pt idx="2">
                  <c:v>139439553</c:v>
                </c:pt>
                <c:pt idx="3">
                  <c:v>156682201.09999999</c:v>
                </c:pt>
                <c:pt idx="4">
                  <c:v>195076482.59999999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B-4E0C-A5F7-A0C73EE5C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4476464"/>
        <c:axId val="1324500080"/>
      </c:barChart>
      <c:catAx>
        <c:axId val="13244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500080"/>
        <c:crosses val="autoZero"/>
        <c:auto val="1"/>
        <c:lblAlgn val="ctr"/>
        <c:lblOffset val="100"/>
        <c:noMultiLvlLbl val="0"/>
      </c:catAx>
      <c:valAx>
        <c:axId val="1324500080"/>
        <c:scaling>
          <c:orientation val="minMax"/>
          <c:max val="2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476464"/>
        <c:crosses val="autoZero"/>
        <c:crossBetween val="between"/>
        <c:majorUnit val="200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PHARMACY SPECIALTY AND NON-SPECIALTY</a:t>
            </a:r>
          </a:p>
          <a:p>
            <a:pPr>
              <a:defRPr/>
            </a:pPr>
            <a:r>
              <a:rPr lang="en-US"/>
              <a:t>JULY-NOV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'FY2023'!$B$18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186440677966129E-2"/>
                  <c:y val="2.46212121212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3B5-4025-831A-521BFC722064}"/>
                </c:ext>
              </c:extLst>
            </c:dLbl>
            <c:dLbl>
              <c:idx val="1"/>
              <c:layout>
                <c:manualLayout>
                  <c:x val="-2.1186440677966101E-2"/>
                  <c:y val="-2.2727272727272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3B5-4025-831A-521BFC722064}"/>
                </c:ext>
              </c:extLst>
            </c:dLbl>
            <c:dLbl>
              <c:idx val="2"/>
              <c:layout>
                <c:manualLayout>
                  <c:x val="-1.1299435028248588E-2"/>
                  <c:y val="3.787878787878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3B5-4025-831A-521BFC7220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'FY2023'!$B$19:$B$30</c:f>
              <c:numCache>
                <c:formatCode>"$"#,##0</c:formatCode>
                <c:ptCount val="12"/>
                <c:pt idx="0">
                  <c:v>54930373.890000001</c:v>
                </c:pt>
                <c:pt idx="1">
                  <c:v>64936711.560000002</c:v>
                </c:pt>
                <c:pt idx="2">
                  <c:v>52631693.049999997</c:v>
                </c:pt>
                <c:pt idx="3">
                  <c:v>57004840.82</c:v>
                </c:pt>
                <c:pt idx="4">
                  <c:v>70949675.019999996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B5-4025-831A-521BFC722064}"/>
            </c:ext>
          </c:extLst>
        </c:ser>
        <c:ser>
          <c:idx val="1"/>
          <c:order val="1"/>
          <c:tx>
            <c:strRef>
              <c:f>'FY2023'!$C$18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186440677966129E-2"/>
                  <c:y val="1.893939393939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3B5-4025-831A-521BFC722064}"/>
                </c:ext>
              </c:extLst>
            </c:dLbl>
            <c:dLbl>
              <c:idx val="1"/>
              <c:layout>
                <c:manualLayout>
                  <c:x val="-2.9661016949152543E-2"/>
                  <c:y val="-2.462121212121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3B5-4025-831A-521BFC722064}"/>
                </c:ext>
              </c:extLst>
            </c:dLbl>
            <c:dLbl>
              <c:idx val="2"/>
              <c:layout>
                <c:manualLayout>
                  <c:x val="-1.1299435028248588E-2"/>
                  <c:y val="2.2727272727272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3B5-4025-831A-521BFC7220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'FY2023'!$C$19:$C$30</c:f>
              <c:numCache>
                <c:formatCode>"$"#,##0</c:formatCode>
                <c:ptCount val="12"/>
                <c:pt idx="0">
                  <c:v>99728058.120000005</c:v>
                </c:pt>
                <c:pt idx="1">
                  <c:v>110681211.7</c:v>
                </c:pt>
                <c:pt idx="2">
                  <c:v>86807859.969999999</c:v>
                </c:pt>
                <c:pt idx="3">
                  <c:v>99677360.329999998</c:v>
                </c:pt>
                <c:pt idx="4">
                  <c:v>124126807.59999999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B5-4025-831A-521BFC722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7525176"/>
        <c:axId val="687526160"/>
      </c:lineChart>
      <c:catAx>
        <c:axId val="68752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6160"/>
        <c:crosses val="autoZero"/>
        <c:auto val="1"/>
        <c:lblAlgn val="ctr"/>
        <c:lblOffset val="100"/>
        <c:noMultiLvlLbl val="0"/>
      </c:catAx>
      <c:valAx>
        <c:axId val="68752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MAVYRET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74-46DA-9633-CB8A71037518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74-46DA-9633-CB8A71037518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74-46DA-9633-CB8A71037518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74-46DA-9633-CB8A71037518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  <c:pt idx="4" formatCode="General">
                  <c:v>4026382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74-46DA-9633-CB8A7103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>
                <a:solidFill>
                  <a:schemeClr val="tx1"/>
                </a:solidFill>
                <a:effectLst/>
              </a:rPr>
              <a:t>FY2020-FYTD 2023 Rare Disease Expenditures Per Day</a:t>
            </a:r>
            <a:endParaRPr lang="en-US" sz="28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chemeClr val="tx1"/>
                </a:solidFill>
              </a:defRPr>
            </a:pPr>
            <a:endParaRPr lang="en-US" sz="28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60-4906-909A-DE0248DA86B4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60-4906-909A-DE0248DA86B4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60-4906-909A-DE0248DA86B4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FYTD2023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214233.75</c:v>
                </c:pt>
                <c:pt idx="3">
                  <c:v>448798.53571428574</c:v>
                </c:pt>
                <c:pt idx="4" formatCode="&quot;$&quot;#,##0.00">
                  <c:v>348821.6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60-4906-909A-DE0248DA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4F60-4906-909A-DE0248DA86B4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PharmaCy</a:t>
            </a:r>
            <a:r>
              <a:rPr lang="en-US" altLang="en-US" b="1" dirty="0" smtClean="0"/>
              <a:t> </a:t>
            </a:r>
            <a:r>
              <a:rPr lang="en-US" altLang="en-US" b="1" dirty="0"/>
              <a:t>Program </a:t>
            </a:r>
            <a:br>
              <a:rPr lang="en-US" altLang="en-US" b="1" dirty="0"/>
            </a:br>
            <a:r>
              <a:rPr lang="en-US" altLang="en-US" b="1" dirty="0"/>
              <a:t>and Budget </a:t>
            </a:r>
            <a:r>
              <a:rPr lang="en-US" altLang="en-US" b="1" dirty="0" smtClean="0"/>
              <a:t>Update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/>
              <a:t>MHD DRUG PA COMMITTEE </a:t>
            </a:r>
            <a:r>
              <a:rPr lang="en-US" altLang="en-US" sz="2400" b="1" dirty="0" smtClean="0"/>
              <a:t>December 15, 2022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 smtClean="0"/>
              <a:t>Elizabeth Short, Program specialist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001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TOP TEN REIMBURSED DRUGS FOR CHILDREN 0-17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86878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702691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73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767222"/>
              </p:ext>
            </p:extLst>
          </p:nvPr>
        </p:nvGraphicFramePr>
        <p:xfrm>
          <a:off x="76200" y="1524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50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240955"/>
              </p:ext>
            </p:extLst>
          </p:nvPr>
        </p:nvGraphicFramePr>
        <p:xfrm>
          <a:off x="76200" y="76200"/>
          <a:ext cx="89916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240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851097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273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256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October </a:t>
                      </a:r>
                      <a:r>
                        <a:rPr lang="en-US" sz="2800" u="none" strike="noStrike" dirty="0">
                          <a:effectLst/>
                        </a:rPr>
                        <a:t>2022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274,164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8827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$29,144,375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243,258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9512" y="228600"/>
            <a:ext cx="443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TOP 4 DRUG CLASSES PER FY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62782"/>
              </p:ext>
            </p:extLst>
          </p:nvPr>
        </p:nvGraphicFramePr>
        <p:xfrm>
          <a:off x="1" y="1600200"/>
          <a:ext cx="4767606" cy="45719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39678">
                  <a:extLst>
                    <a:ext uri="{9D8B030D-6E8A-4147-A177-3AD203B41FA5}">
                      <a16:colId xmlns:a16="http://schemas.microsoft.com/office/drawing/2014/main" val="3277775025"/>
                    </a:ext>
                  </a:extLst>
                </a:gridCol>
                <a:gridCol w="1143803">
                  <a:extLst>
                    <a:ext uri="{9D8B030D-6E8A-4147-A177-3AD203B41FA5}">
                      <a16:colId xmlns:a16="http://schemas.microsoft.com/office/drawing/2014/main" val="119964390"/>
                    </a:ext>
                  </a:extLst>
                </a:gridCol>
                <a:gridCol w="1084125">
                  <a:extLst>
                    <a:ext uri="{9D8B030D-6E8A-4147-A177-3AD203B41FA5}">
                      <a16:colId xmlns:a16="http://schemas.microsoft.com/office/drawing/2014/main" val="288439203"/>
                    </a:ext>
                  </a:extLst>
                </a:gridCol>
              </a:tblGrid>
              <a:tr h="355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FY2021 Expenditures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FY2021 Claim 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73127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Paliperidone</a:t>
                      </a:r>
                      <a:r>
                        <a:rPr lang="en-US" sz="1100" u="none" strike="noStrike" dirty="0">
                          <a:effectLst/>
                        </a:rPr>
                        <a:t> Palmitate(</a:t>
                      </a:r>
                      <a:r>
                        <a:rPr lang="en-US" sz="1100" u="none" strike="noStrike" dirty="0" err="1">
                          <a:effectLst/>
                        </a:rPr>
                        <a:t>Invega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$50,783,647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19,191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90417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$47,631,914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6,928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23194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Lurasidone HCL(Latuda)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$40,962,690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34,399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73775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$32,590,476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121,636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37458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7351694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5956054"/>
                  </a:ext>
                </a:extLst>
              </a:tr>
              <a:tr h="355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FY2022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FY2022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1886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$65,085,308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8,983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6714546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$55,188,350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045127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Lurasidone</a:t>
                      </a:r>
                      <a:r>
                        <a:rPr lang="en-US" sz="1100" u="none" strike="noStrike" dirty="0">
                          <a:effectLst/>
                        </a:rPr>
                        <a:t> HCL(</a:t>
                      </a:r>
                      <a:r>
                        <a:rPr lang="en-US" sz="1100" u="none" strike="noStrike" dirty="0" err="1">
                          <a:effectLst/>
                        </a:rPr>
                        <a:t>Latuda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$43,154,241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35,334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14841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$35,358,173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130,708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191793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647115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914303"/>
                  </a:ext>
                </a:extLst>
              </a:tr>
              <a:tr h="389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FYTD2023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FYTD2023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41450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Adalimumab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</a:rPr>
                        <a:t>Humira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$38,191,407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426805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effectLst/>
                        </a:rPr>
                        <a:t>26,948,969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963229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Biktarvy</a:t>
                      </a:r>
                      <a:r>
                        <a:rPr lang="en-US" sz="1100" u="none" strike="noStrike" dirty="0" smtClean="0">
                          <a:effectLst/>
                        </a:rPr>
                        <a:t>(HIV)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$23,628,453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634418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Lurasidone</a:t>
                      </a:r>
                      <a:r>
                        <a:rPr lang="en-US" sz="1100" u="none" strike="noStrike" dirty="0" smtClean="0">
                          <a:effectLst/>
                        </a:rPr>
                        <a:t> HCL(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Latuda</a:t>
                      </a:r>
                      <a:r>
                        <a:rPr lang="en-US" sz="1100" u="none" strike="noStrike" dirty="0" smtClean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$20,402,908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791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8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352553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52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583381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08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98897"/>
              </p:ext>
            </p:extLst>
          </p:nvPr>
        </p:nvGraphicFramePr>
        <p:xfrm>
          <a:off x="76200" y="1524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53746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15167</TotalTime>
  <Words>309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Franklin Gothic Medium</vt:lpstr>
      <vt:lpstr>Palatino Linotype</vt:lpstr>
      <vt:lpstr>Times New Roman</vt:lpstr>
      <vt:lpstr>Wingdings 3</vt:lpstr>
      <vt:lpstr>Urban Pop</vt:lpstr>
      <vt:lpstr> MO HealthNet PharmaCy Program  and Budget Update  MHD DRUG PA COMMITTEE December 15, 2022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Short, Elizabeth</cp:lastModifiedBy>
  <cp:revision>561</cp:revision>
  <cp:lastPrinted>2022-08-11T18:30:38Z</cp:lastPrinted>
  <dcterms:created xsi:type="dcterms:W3CDTF">2014-11-30T21:45:23Z</dcterms:created>
  <dcterms:modified xsi:type="dcterms:W3CDTF">2022-12-12T20:14:07Z</dcterms:modified>
</cp:coreProperties>
</file>