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256" r:id="rId2"/>
    <p:sldId id="853" r:id="rId3"/>
    <p:sldId id="837" r:id="rId4"/>
    <p:sldId id="843" r:id="rId5"/>
    <p:sldId id="844" r:id="rId6"/>
    <p:sldId id="847" r:id="rId7"/>
    <p:sldId id="852" r:id="rId8"/>
    <p:sldId id="846" r:id="rId9"/>
    <p:sldId id="849" r:id="rId10"/>
    <p:sldId id="854" r:id="rId11"/>
    <p:sldId id="855" r:id="rId12"/>
    <p:sldId id="84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264AF"/>
    <a:srgbClr val="CC0066"/>
    <a:srgbClr val="0099CC"/>
    <a:srgbClr val="0083C4"/>
    <a:srgbClr val="0075B0"/>
    <a:srgbClr val="005782"/>
    <a:srgbClr val="004568"/>
    <a:srgbClr val="006699"/>
    <a:srgbClr val="00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86376" autoAdjust="0"/>
  </p:normalViewPr>
  <p:slideViewPr>
    <p:cSldViewPr>
      <p:cViewPr varScale="1">
        <p:scale>
          <a:sx n="75" d="100"/>
          <a:sy n="75" d="100"/>
        </p:scale>
        <p:origin x="1470" y="7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FY23%20Pharmacy%20Fiscal\Table%2021(23)%20Report%20w%20wout%20duals\Master_08-22%20w%20%20wout%20du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3%20Table%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3supp%20projections\Pharmacy\Hep%20C%20Expenditur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PUPM%20Large%20Eligibilit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>
                <a:solidFill>
                  <a:schemeClr val="tx1"/>
                </a:solidFill>
              </a:rPr>
              <a:t>August</a:t>
            </a:r>
            <a:r>
              <a:rPr lang="en-US" sz="2800" b="1" baseline="0">
                <a:solidFill>
                  <a:schemeClr val="tx1"/>
                </a:solidFill>
              </a:rPr>
              <a:t> 2022 </a:t>
            </a:r>
            <a:r>
              <a:rPr lang="en-US" sz="2800" b="1">
                <a:solidFill>
                  <a:schemeClr val="tx1"/>
                </a:solidFill>
              </a:rPr>
              <a:t>Enrollees and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'New Chart'!$J$2</c:f>
              <c:strCache>
                <c:ptCount val="1"/>
                <c:pt idx="0">
                  <c:v>Disabled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Disabled</a:t>
                    </a:r>
                    <a:r>
                      <a:rPr lang="en-US" baseline="0"/>
                      <a:t> </a:t>
                    </a:r>
                    <a:fld id="{00FAEF97-E38D-4704-A005-55EC9C2538B5}" type="VALUE">
                      <a:rPr lang="en-US"/>
                      <a:pPr/>
                      <a:t>[VALUE]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878-4529-9851-A17C05653F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Disabled </a:t>
                    </a:r>
                    <a:fld id="{0645293B-0F8B-44A0-9A28-6849751324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Chart'!$K$2:$L$2</c:f>
              <c:numCache>
                <c:formatCode>0%</c:formatCode>
                <c:ptCount val="2"/>
                <c:pt idx="0">
                  <c:v>0.12461835784358838</c:v>
                </c:pt>
                <c:pt idx="1">
                  <c:v>0.42938312154456471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78-4529-9851-A17C05653FDC}"/>
            </c:ext>
          </c:extLst>
        </c:ser>
        <c:ser>
          <c:idx val="1"/>
          <c:order val="1"/>
          <c:tx>
            <c:strRef>
              <c:f>'New Chart'!$J$3</c:f>
              <c:strCache>
                <c:ptCount val="1"/>
                <c:pt idx="0">
                  <c:v>Elderly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C6EF8E75-38AB-476F-BD51-1D5D26F6988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878-4529-9851-A17C05653F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Elderly </a:t>
                    </a:r>
                    <a:fld id="{24048286-0411-478D-8321-99F1473590E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Chart'!$K$3:$L$3</c:f>
              <c:numCache>
                <c:formatCode>0%</c:formatCode>
                <c:ptCount val="2"/>
                <c:pt idx="0">
                  <c:v>5.8720803960906294E-2</c:v>
                </c:pt>
                <c:pt idx="1">
                  <c:v>2.9641895621170766E-2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78-4529-9851-A17C05653FDC}"/>
            </c:ext>
          </c:extLst>
        </c:ser>
        <c:ser>
          <c:idx val="2"/>
          <c:order val="2"/>
          <c:tx>
            <c:strRef>
              <c:f>'New Chart'!$J$4</c:f>
              <c:strCache>
                <c:ptCount val="1"/>
                <c:pt idx="0">
                  <c:v>Other(children, custodial parents, pregnant women)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b="1" dirty="0">
                        <a:solidFill>
                          <a:schemeClr val="bg1"/>
                        </a:solidFill>
                      </a:rPr>
                      <a:t>Other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 dirty="0">
                        <a:solidFill>
                          <a:schemeClr val="bg1"/>
                        </a:solidFill>
                      </a:rPr>
                      <a:t>(</a:t>
                    </a:r>
                    <a:r>
                      <a:rPr lang="en-US" sz="1400" b="1" dirty="0" err="1">
                        <a:solidFill>
                          <a:schemeClr val="bg1"/>
                        </a:solidFill>
                      </a:rPr>
                      <a:t>Children,Custodial</a:t>
                    </a:r>
                    <a:r>
                      <a:rPr lang="en-US" sz="1400" b="1" baseline="0" dirty="0">
                        <a:solidFill>
                          <a:schemeClr val="bg1"/>
                        </a:solidFill>
                      </a:rPr>
                      <a:t> Parents, Pregnant Women)</a:t>
                    </a:r>
                    <a:endParaRPr lang="en-US" sz="1400" b="1" dirty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fld id="{EA2172E2-6BED-4A25-9994-1EA3DF12C703}" type="VALUE">
                      <a:rPr lang="en-US" sz="3200" b="1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878-4529-9851-A17C05653FDC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b="1" dirty="0">
                        <a:solidFill>
                          <a:schemeClr val="bg1"/>
                        </a:solidFill>
                      </a:rPr>
                      <a:t>Other</a:t>
                    </a: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r>
                      <a:rPr lang="en-US" sz="1400" b="1" dirty="0">
                        <a:solidFill>
                          <a:schemeClr val="bg1"/>
                        </a:solidFill>
                      </a:rPr>
                      <a:t>(Children,</a:t>
                    </a:r>
                    <a:r>
                      <a:rPr lang="en-US" sz="1400" b="1" baseline="0" dirty="0">
                        <a:solidFill>
                          <a:schemeClr val="bg1"/>
                        </a:solidFill>
                      </a:rPr>
                      <a:t> Custodial Parents, Pregnant Women)</a:t>
                    </a:r>
                    <a:endParaRPr lang="en-US" sz="1400" b="1" dirty="0">
                      <a:solidFill>
                        <a:schemeClr val="bg1"/>
                      </a:solidFill>
                    </a:endParaRPr>
                  </a:p>
                  <a:p>
                    <a:pPr>
                      <a:defRPr b="1">
                        <a:solidFill>
                          <a:schemeClr val="bg1"/>
                        </a:solidFill>
                      </a:defRPr>
                    </a:pPr>
                    <a:fld id="{03F057D3-0BAE-4D12-9803-C11CEC694B38}" type="VALUE">
                      <a:rPr lang="en-US" sz="3200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878-4529-9851-A17C05653F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Chart'!$K$1:$L$1</c:f>
              <c:strCache>
                <c:ptCount val="2"/>
                <c:pt idx="0">
                  <c:v>Aug 2022 Enrollees
Total=1,358,275</c:v>
                </c:pt>
                <c:pt idx="1">
                  <c:v>Aug 2022 Expenditures
Total=$304,664,691</c:v>
                </c:pt>
              </c:strCache>
            </c:strRef>
          </c:cat>
          <c:val>
            <c:numRef>
              <c:f>'New Chart'!$K$4:$L$4</c:f>
              <c:numCache>
                <c:formatCode>0%</c:formatCode>
                <c:ptCount val="2"/>
                <c:pt idx="0">
                  <c:v>0.81666083819550528</c:v>
                </c:pt>
                <c:pt idx="1">
                  <c:v>0.54097498283426448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78-4529-9851-A17C05653F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3814976"/>
        <c:axId val="543813336"/>
      </c:barChart>
      <c:catAx>
        <c:axId val="5438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813336"/>
        <c:crosses val="autoZero"/>
        <c:auto val="1"/>
        <c:lblAlgn val="ctr"/>
        <c:lblOffset val="100"/>
        <c:noMultiLvlLbl val="0"/>
      </c:catAx>
      <c:valAx>
        <c:axId val="5438133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4381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July-Aug 2022 MO </a:t>
            </a:r>
            <a:r>
              <a:rPr lang="en-US" sz="2400" b="1" i="0" u="none" strike="noStrike" cap="all" baseline="0" dirty="0" err="1">
                <a:solidFill>
                  <a:schemeClr val="tx1"/>
                </a:solidFill>
                <a:effectLst/>
              </a:rPr>
              <a:t>HealthNet</a:t>
            </a: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 </a:t>
            </a:r>
            <a:b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</a:br>
            <a:r>
              <a:rPr lang="en-US" sz="2400" b="1" i="0" u="none" strike="noStrike" cap="all" baseline="0" dirty="0">
                <a:solidFill>
                  <a:schemeClr val="tx1"/>
                </a:solidFill>
                <a:effectLst/>
              </a:rPr>
              <a:t>Expenditures by Service</a:t>
            </a:r>
            <a:endParaRPr lang="en-US" sz="2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9434852134541317"/>
          <c:y val="1.54738878143133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061-4BAE-B6E0-CACC01A007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061-4BAE-B6E0-CACC01A007A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061-4BAE-B6E0-CACC01A007A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061-4BAE-B6E0-CACC01A007A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061-4BAE-B6E0-CACC01A007A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061-4BAE-B6E0-CACC01A007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061-4BAE-B6E0-CACC01A007A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061-4BAE-B6E0-CACC01A007A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061-4BAE-B6E0-CACC01A007A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061-4BAE-B6E0-CACC01A007A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061-4BAE-B6E0-CACC01A007A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061-4BAE-B6E0-CACC01A007A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2061-4BAE-B6E0-CACC01A007A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2061-4BAE-B6E0-CACC01A007A6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61-4BAE-B6E0-CACC01A007A6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061-4BAE-B6E0-CACC01A007A6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061-4BAE-B6E0-CACC01A007A6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2061-4BAE-B6E0-CACC01A007A6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061-4BAE-B6E0-CACC01A007A6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061-4BAE-B6E0-CACC01A007A6}"/>
                </c:ext>
              </c:extLst>
            </c:dLbl>
            <c:dLbl>
              <c:idx val="6"/>
              <c:layout>
                <c:manualLayout>
                  <c:x val="5.6980056980056983E-3"/>
                  <c:y val="-2.3809527529297513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061-4BAE-B6E0-CACC01A007A6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 </a:t>
                    </a:r>
                    <a:fld id="{EA6AC64B-A1AA-4FB3-A5AE-95779B988C75}" type="CATEGORYNAME">
                      <a:rPr lang="en-US" sz="1400" b="1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400" b="1" baseline="0"/>
                      <a:t>
</a:t>
                    </a:r>
                    <a:fld id="{17833D13-21D7-407D-A372-EED24A4D37EC}" type="PERCENTAGE">
                      <a:rPr lang="en-US" sz="1400" b="1" baseline="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400" b="1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061-4BAE-B6E0-CACC01A007A6}"/>
                </c:ext>
              </c:extLst>
            </c:dLbl>
            <c:dLbl>
              <c:idx val="8"/>
              <c:layout>
                <c:manualLayout>
                  <c:x val="-8.2235682078201769E-2"/>
                  <c:y val="-3.3695793290806353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061-4BAE-B6E0-CACC01A007A6}"/>
                </c:ext>
              </c:extLst>
            </c:dLbl>
            <c:dLbl>
              <c:idx val="9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3-2061-4BAE-B6E0-CACC01A007A6}"/>
                </c:ext>
              </c:extLst>
            </c:dLbl>
            <c:dLbl>
              <c:idx val="10"/>
              <c:layout>
                <c:manualLayout>
                  <c:x val="1.4245014245014376E-3"/>
                  <c:y val="1.9841272941081116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061-4BAE-B6E0-CACC01A007A6}"/>
                </c:ext>
              </c:extLst>
            </c:dLbl>
            <c:dLbl>
              <c:idx val="11"/>
              <c:layout>
                <c:manualLayout>
                  <c:x val="3.4858392583451379E-3"/>
                  <c:y val="-2.5789813023855624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61-4BAE-B6E0-CACC01A007A6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061-4BAE-B6E0-CACC01A007A6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061-4BAE-B6E0-CACC01A007A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'ExpendFYTD23 Table 21'!$A$30:$A$42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'ExpendFYTD23 Table 21'!$B$30:$B$42</c:f>
              <c:numCache>
                <c:formatCode>"$"#,##0</c:formatCode>
                <c:ptCount val="13"/>
                <c:pt idx="0">
                  <c:v>191851895.01999998</c:v>
                </c:pt>
                <c:pt idx="1">
                  <c:v>226426440.94</c:v>
                </c:pt>
                <c:pt idx="2">
                  <c:v>1053436.26</c:v>
                </c:pt>
                <c:pt idx="3">
                  <c:v>304664690.59000003</c:v>
                </c:pt>
                <c:pt idx="4">
                  <c:v>435523.18</c:v>
                </c:pt>
                <c:pt idx="5">
                  <c:v>80706637.140000001</c:v>
                </c:pt>
                <c:pt idx="6">
                  <c:v>197934060.84999999</c:v>
                </c:pt>
                <c:pt idx="7">
                  <c:v>48118550.600000001</c:v>
                </c:pt>
                <c:pt idx="8">
                  <c:v>57136673.600000001</c:v>
                </c:pt>
                <c:pt idx="9">
                  <c:v>377593292.29000002</c:v>
                </c:pt>
                <c:pt idx="10">
                  <c:v>31306704.800000001</c:v>
                </c:pt>
                <c:pt idx="11">
                  <c:v>21682876.829999998</c:v>
                </c:pt>
                <c:pt idx="12">
                  <c:v>665356045.05999994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2061-4BAE-B6E0-CACC01A007A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FY20-FY23 EXPENDITURES</a:t>
            </a:r>
            <a:r>
              <a:rPr lang="en-US" sz="2400" b="1" baseline="0">
                <a:solidFill>
                  <a:schemeClr val="tx1"/>
                </a:solidFill>
              </a:rPr>
              <a:t> </a:t>
            </a:r>
            <a:endParaRPr lang="en-US" sz="24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'New Slide'!$A$1:$C$1</c:f>
              <c:strCache>
                <c:ptCount val="1"/>
                <c:pt idx="0">
                  <c:v>Total Medicaid Expenditures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$9.4b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2A-4EC3-8696-CC21AF8B75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$10.0b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2A-4EC3-8696-CC21AF8B75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$11.1b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2A-4EC3-8696-CC21AF8B75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$2.2m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2A-4EC3-8696-CC21AF8B75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'New Slide'!$O$4:$O$7</c:f>
              <c:numCache>
                <c:formatCode>"$"#,##0</c:formatCode>
                <c:ptCount val="4"/>
                <c:pt idx="0">
                  <c:v>9390702623.5</c:v>
                </c:pt>
                <c:pt idx="1">
                  <c:v>10039408654.389999</c:v>
                </c:pt>
                <c:pt idx="2">
                  <c:v>11098424838.870003</c:v>
                </c:pt>
                <c:pt idx="3">
                  <c:v>2204266826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2A-4EC3-8696-CC21AF8B7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9914000"/>
        <c:axId val="549919904"/>
      </c:barChart>
      <c:lineChart>
        <c:grouping val="standard"/>
        <c:varyColors val="0"/>
        <c:ser>
          <c:idx val="1"/>
          <c:order val="1"/>
          <c:tx>
            <c:strRef>
              <c:f>'New Slide'!$A$10:$B$10</c:f>
              <c:strCache>
                <c:ptCount val="1"/>
                <c:pt idx="0">
                  <c:v>Total Pharmacy 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$1.3b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2A-4EC3-8696-CC21AF8B75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$1.4b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82A-4EC3-8696-CC21AF8B75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$1.5b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2A-4EC3-8696-CC21AF8B75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$304.6m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2A-4EC3-8696-CC21AF8B75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('New Slide'!$B$4,'New Slide'!$B$5,'New Slide'!$B$6,'New Slide'!$B$7)</c:f>
              <c:strCache>
                <c:ptCount val="4"/>
                <c:pt idx="0">
                  <c:v>FY20</c:v>
                </c:pt>
                <c:pt idx="1">
                  <c:v>FY21</c:v>
                </c:pt>
                <c:pt idx="2">
                  <c:v>FY22</c:v>
                </c:pt>
                <c:pt idx="3">
                  <c:v>FYTD23</c:v>
                </c:pt>
              </c:strCache>
            </c:strRef>
          </c:cat>
          <c:val>
            <c:numRef>
              <c:f>'New Slide'!$O$12:$O$15</c:f>
              <c:numCache>
                <c:formatCode>"$"#,##0</c:formatCode>
                <c:ptCount val="4"/>
                <c:pt idx="0">
                  <c:v>1317549810.0399997</c:v>
                </c:pt>
                <c:pt idx="1">
                  <c:v>1413462889.29</c:v>
                </c:pt>
                <c:pt idx="2">
                  <c:v>1499834574.3699999</c:v>
                </c:pt>
                <c:pt idx="3">
                  <c:v>304664690.52999997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82A-4EC3-8696-CC21AF8B75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914000"/>
        <c:axId val="549919904"/>
      </c:lineChart>
      <c:catAx>
        <c:axId val="5499140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9904"/>
        <c:crosses val="autoZero"/>
        <c:auto val="1"/>
        <c:lblAlgn val="ctr"/>
        <c:lblOffset val="100"/>
        <c:noMultiLvlLbl val="0"/>
      </c:catAx>
      <c:valAx>
        <c:axId val="54991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91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PHARMACY EXPENDITURES</a:t>
            </a:r>
            <a:endParaRPr lang="en-US" sz="24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JULY -OCT 2022</a:t>
            </a:r>
            <a:endParaRPr lang="en-US" sz="24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32121813692779927"/>
          <c:y val="1.1764705882352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364529116063881"/>
          <c:y val="0.18804415624517523"/>
          <c:w val="0.80940555629698829"/>
          <c:h val="0.627261077659410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'FY2023'!$B$3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248587570621469E-3"/>
                  <c:y val="-0.27273382738922342"/>
                </c:manualLayout>
              </c:layout>
              <c:tx>
                <c:rich>
                  <a:bodyPr/>
                  <a:lstStyle/>
                  <a:p>
                    <a:fld id="{3F2B58B4-D4F2-4A8F-BA16-B85B12CF7EEF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31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CDC-4E5A-9B38-43A306EF811B}"/>
                </c:ext>
              </c:extLst>
            </c:dLbl>
            <c:dLbl>
              <c:idx val="1"/>
              <c:layout>
                <c:manualLayout>
                  <c:x val="4.2372881355932203E-3"/>
                  <c:y val="-0.30952308167361431"/>
                </c:manualLayout>
              </c:layout>
              <c:tx>
                <c:rich>
                  <a:bodyPr/>
                  <a:lstStyle/>
                  <a:p>
                    <a:fld id="{3BCA3AC9-C181-42D8-81A8-D55D5CE68540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35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CDC-4E5A-9B38-43A306EF811B}"/>
                </c:ext>
              </c:extLst>
            </c:dLbl>
            <c:dLbl>
              <c:idx val="2"/>
              <c:layout>
                <c:manualLayout>
                  <c:x val="2.8248587570620953E-3"/>
                  <c:y val="-0.24886830322680256"/>
                </c:manualLayout>
              </c:layout>
              <c:tx>
                <c:rich>
                  <a:bodyPr/>
                  <a:lstStyle/>
                  <a:p>
                    <a:fld id="{6135379F-51CC-4707-9A43-4E20545C8492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CDC-4E5A-9B38-43A306EF811B}"/>
                </c:ext>
              </c:extLst>
            </c:dLbl>
            <c:dLbl>
              <c:idx val="3"/>
              <c:layout>
                <c:manualLayout>
                  <c:x val="4.2372881355932203E-3"/>
                  <c:y val="-0.29355457773660648"/>
                </c:manualLayout>
              </c:layout>
              <c:tx>
                <c:rich>
                  <a:bodyPr/>
                  <a:lstStyle/>
                  <a:p>
                    <a:fld id="{B08CDE03-60C0-4635-8FC9-10D30C4B5F97}" type="VALUE">
                      <a:rPr lang="en-US" smtClean="0"/>
                      <a:pPr/>
                      <a:t>[VALUE]</a:t>
                    </a:fld>
                    <a:endParaRPr lang="en-US" dirty="0" smtClean="0"/>
                  </a:p>
                  <a:p>
                    <a:r>
                      <a:rPr lang="en-US" dirty="0" smtClean="0"/>
                      <a:t>28</a:t>
                    </a:r>
                    <a:r>
                      <a:rPr lang="en-US" baseline="0" dirty="0" smtClean="0"/>
                      <a:t> day cycle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CDC-4E5A-9B38-43A306EF81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'FY2023'!$A$4:$A$15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'FY2023'!$B$4:$B$15</c:f>
              <c:numCache>
                <c:formatCode>"$"#,##0</c:formatCode>
                <c:ptCount val="12"/>
                <c:pt idx="0">
                  <c:v>154658432</c:v>
                </c:pt>
                <c:pt idx="1">
                  <c:v>175617923.30000001</c:v>
                </c:pt>
                <c:pt idx="2">
                  <c:v>139439553</c:v>
                </c:pt>
                <c:pt idx="3">
                  <c:v>156682201.09999999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C-4E5A-9B38-43A306EF81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4476464"/>
        <c:axId val="1324500080"/>
      </c:barChart>
      <c:catAx>
        <c:axId val="13244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500080"/>
        <c:crosses val="autoZero"/>
        <c:auto val="1"/>
        <c:lblAlgn val="ctr"/>
        <c:lblOffset val="100"/>
        <c:noMultiLvlLbl val="0"/>
      </c:catAx>
      <c:valAx>
        <c:axId val="132450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47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PHARMACY SPECIALTY AND NON-SPECIALTY</a:t>
            </a:r>
            <a:endParaRPr lang="en-US" sz="2000" b="1" dirty="0">
              <a:solidFill>
                <a:schemeClr val="tx1"/>
              </a:solidFill>
              <a:effectLst/>
            </a:endParaRPr>
          </a:p>
          <a:p>
            <a:pPr>
              <a:defRPr/>
            </a:pPr>
            <a:r>
              <a:rPr lang="en-US" sz="2000" b="1" i="0" baseline="0" dirty="0">
                <a:solidFill>
                  <a:schemeClr val="tx1"/>
                </a:solidFill>
                <a:effectLst/>
              </a:rPr>
              <a:t>JULY-OCT 2022</a:t>
            </a:r>
            <a:endParaRPr lang="en-US" sz="2000" b="1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'FY2023'!$B$18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91452991452994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BD-454B-9DCA-E71AF33EE7C1}"/>
                </c:ext>
              </c:extLst>
            </c:dLbl>
            <c:dLbl>
              <c:idx val="2"/>
              <c:layout>
                <c:manualLayout>
                  <c:x val="-3.5612535612535662E-2"/>
                  <c:y val="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'FY2023'!$B$19:$B$30</c:f>
              <c:numCache>
                <c:formatCode>"$"#,##0</c:formatCode>
                <c:ptCount val="12"/>
                <c:pt idx="0">
                  <c:v>54930373.890000001</c:v>
                </c:pt>
                <c:pt idx="1">
                  <c:v>64936711.560000002</c:v>
                </c:pt>
                <c:pt idx="2">
                  <c:v>52631693.049999997</c:v>
                </c:pt>
                <c:pt idx="3">
                  <c:v>57004840.82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BD-454B-9DCA-E71AF33EE7C1}"/>
            </c:ext>
          </c:extLst>
        </c:ser>
        <c:ser>
          <c:idx val="1"/>
          <c:order val="1"/>
          <c:tx>
            <c:strRef>
              <c:f>'FY2023'!$C$18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367521367521392E-2"/>
                  <c:y val="2.182539682539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BD-454B-9DCA-E71AF33EE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'FY2023'!$A$19:$A$30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'FY2023'!$C$19:$C$30</c:f>
              <c:numCache>
                <c:formatCode>"$"#,##0</c:formatCode>
                <c:ptCount val="12"/>
                <c:pt idx="0">
                  <c:v>99728058.120000005</c:v>
                </c:pt>
                <c:pt idx="1">
                  <c:v>110681211.7</c:v>
                </c:pt>
                <c:pt idx="2">
                  <c:v>86807859.969999999</c:v>
                </c:pt>
                <c:pt idx="3">
                  <c:v>99677360.329999998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BD-454B-9DCA-E71AF33EE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7525176"/>
        <c:axId val="687526160"/>
      </c:lineChart>
      <c:catAx>
        <c:axId val="687525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6160"/>
        <c:crosses val="autoZero"/>
        <c:auto val="1"/>
        <c:lblAlgn val="ctr"/>
        <c:lblOffset val="100"/>
        <c:noMultiLvlLbl val="0"/>
      </c:catAx>
      <c:valAx>
        <c:axId val="68752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525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chemeClr val="tx1"/>
                </a:solidFill>
              </a:rPr>
              <a:t>MAVYRET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Mavyret!$B$15</c:f>
              <c:strCache>
                <c:ptCount val="1"/>
                <c:pt idx="0">
                  <c:v> FY19 Total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Mavyret!$C$15:$N$15</c:f>
              <c:numCache>
                <c:formatCode>"$"#,##0</c:formatCode>
                <c:ptCount val="12"/>
                <c:pt idx="0">
                  <c:v>2440910.52</c:v>
                </c:pt>
                <c:pt idx="1">
                  <c:v>2646620.9700000002</c:v>
                </c:pt>
                <c:pt idx="2">
                  <c:v>2145263.61</c:v>
                </c:pt>
                <c:pt idx="3">
                  <c:v>2276855.21</c:v>
                </c:pt>
                <c:pt idx="4">
                  <c:v>2790156.44</c:v>
                </c:pt>
                <c:pt idx="5">
                  <c:v>1947874.18</c:v>
                </c:pt>
                <c:pt idx="6">
                  <c:v>2093385.87</c:v>
                </c:pt>
                <c:pt idx="7">
                  <c:v>1517087.12</c:v>
                </c:pt>
                <c:pt idx="8">
                  <c:v>1714943.75</c:v>
                </c:pt>
                <c:pt idx="9">
                  <c:v>1564539.05</c:v>
                </c:pt>
                <c:pt idx="10">
                  <c:v>1841461.78</c:v>
                </c:pt>
                <c:pt idx="11">
                  <c:v>1328177.56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E0-4E33-B66B-3F19D0682FFF}"/>
            </c:ext>
          </c:extLst>
        </c:ser>
        <c:ser>
          <c:idx val="1"/>
          <c:order val="1"/>
          <c:tx>
            <c:strRef>
              <c:f>Mavyret!$B$16</c:f>
              <c:strCache>
                <c:ptCount val="1"/>
                <c:pt idx="0">
                  <c:v>FY20 Total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Mavyret!$C$16:$N$16</c:f>
              <c:numCache>
                <c:formatCode>"$"#,##0</c:formatCode>
                <c:ptCount val="12"/>
                <c:pt idx="0">
                  <c:v>1547042.64</c:v>
                </c:pt>
                <c:pt idx="1">
                  <c:v>1100707.21</c:v>
                </c:pt>
                <c:pt idx="2">
                  <c:v>1409301.72</c:v>
                </c:pt>
                <c:pt idx="3">
                  <c:v>887266.98</c:v>
                </c:pt>
                <c:pt idx="4">
                  <c:v>983387.76</c:v>
                </c:pt>
                <c:pt idx="5">
                  <c:v>1285788.02</c:v>
                </c:pt>
                <c:pt idx="6">
                  <c:v>858816.33</c:v>
                </c:pt>
                <c:pt idx="7">
                  <c:v>942952.1</c:v>
                </c:pt>
                <c:pt idx="8">
                  <c:v>1158047.26</c:v>
                </c:pt>
                <c:pt idx="9">
                  <c:v>1015586.41</c:v>
                </c:pt>
                <c:pt idx="10">
                  <c:v>680664.79</c:v>
                </c:pt>
                <c:pt idx="11">
                  <c:v>521927.08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E0-4E33-B66B-3F19D0682FFF}"/>
            </c:ext>
          </c:extLst>
        </c:ser>
        <c:ser>
          <c:idx val="2"/>
          <c:order val="2"/>
          <c:tx>
            <c:strRef>
              <c:f>Mavyret!$B$17</c:f>
              <c:strCache>
                <c:ptCount val="1"/>
                <c:pt idx="0">
                  <c:v>FY21 Total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Mavyret!$C$17:$N$17</c:f>
              <c:numCache>
                <c:formatCode>"$"#,##0</c:formatCode>
                <c:ptCount val="12"/>
                <c:pt idx="0">
                  <c:v>790287.74</c:v>
                </c:pt>
                <c:pt idx="1">
                  <c:v>748965.92</c:v>
                </c:pt>
                <c:pt idx="2">
                  <c:v>1060548.3400000001</c:v>
                </c:pt>
                <c:pt idx="3">
                  <c:v>1044232.12</c:v>
                </c:pt>
                <c:pt idx="4">
                  <c:v>628462.06000000006</c:v>
                </c:pt>
                <c:pt idx="5">
                  <c:v>663738.36</c:v>
                </c:pt>
                <c:pt idx="6">
                  <c:v>583471.92000000004</c:v>
                </c:pt>
                <c:pt idx="7">
                  <c:v>556545.04</c:v>
                </c:pt>
                <c:pt idx="8">
                  <c:v>999145.96</c:v>
                </c:pt>
                <c:pt idx="9">
                  <c:v>995306.4</c:v>
                </c:pt>
                <c:pt idx="10">
                  <c:v>798410.8</c:v>
                </c:pt>
                <c:pt idx="11">
                  <c:v>752602.4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E0-4E33-B66B-3F19D0682FFF}"/>
            </c:ext>
          </c:extLst>
        </c:ser>
        <c:ser>
          <c:idx val="3"/>
          <c:order val="3"/>
          <c:tx>
            <c:strRef>
              <c:f>Mavyret!$B$18</c:f>
              <c:strCache>
                <c:ptCount val="1"/>
                <c:pt idx="0">
                  <c:v>FY22 Total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Mavyret!$C$14:$N$14</c:f>
              <c:strCache>
                <c:ptCount val="12"/>
                <c:pt idx="0">
                  <c:v>July</c:v>
                </c:pt>
                <c:pt idx="1">
                  <c:v>Aug </c:v>
                </c:pt>
                <c:pt idx="2">
                  <c:v>Sept </c:v>
                </c:pt>
                <c:pt idx="3">
                  <c:v>Oct </c:v>
                </c:pt>
                <c:pt idx="4">
                  <c:v>Nov</c:v>
                </c:pt>
                <c:pt idx="5">
                  <c:v>Dec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(Mavyret!$C$18:$I$18,Mavyret!$J$18,Mavyret!$K$18,Mavyret!$L$18,Mavyret!$M$18,Mavyret!$N$18)</c:f>
              <c:numCache>
                <c:formatCode>"$"#,##0</c:formatCode>
                <c:ptCount val="12"/>
                <c:pt idx="0">
                  <c:v>1388654.72</c:v>
                </c:pt>
                <c:pt idx="1">
                  <c:v>932688.65</c:v>
                </c:pt>
                <c:pt idx="2">
                  <c:v>1034603.96</c:v>
                </c:pt>
                <c:pt idx="3">
                  <c:v>1616867.15</c:v>
                </c:pt>
                <c:pt idx="4">
                  <c:v>1413924.19</c:v>
                </c:pt>
                <c:pt idx="5">
                  <c:v>1679432.21</c:v>
                </c:pt>
                <c:pt idx="6">
                  <c:v>1552907.94</c:v>
                </c:pt>
                <c:pt idx="7">
                  <c:v>1925691</c:v>
                </c:pt>
                <c:pt idx="8">
                  <c:v>2393538</c:v>
                </c:pt>
                <c:pt idx="9">
                  <c:v>2249027</c:v>
                </c:pt>
                <c:pt idx="10">
                  <c:v>3553521</c:v>
                </c:pt>
                <c:pt idx="11">
                  <c:v>2319785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5E0-4E33-B66B-3F19D0682FFF}"/>
            </c:ext>
          </c:extLst>
        </c:ser>
        <c:ser>
          <c:idx val="4"/>
          <c:order val="4"/>
          <c:tx>
            <c:strRef>
              <c:f>Mavyret!$B$19</c:f>
              <c:strCache>
                <c:ptCount val="1"/>
                <c:pt idx="0">
                  <c:v>FY23 Total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Mavyret!$C$19:$N$19</c:f>
              <c:numCache>
                <c:formatCode>"$"#,##0</c:formatCode>
                <c:ptCount val="12"/>
                <c:pt idx="0">
                  <c:v>2808204</c:v>
                </c:pt>
                <c:pt idx="1">
                  <c:v>2870792</c:v>
                </c:pt>
                <c:pt idx="2">
                  <c:v>3185833</c:v>
                </c:pt>
                <c:pt idx="3">
                  <c:v>3442647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5E0-4E33-B66B-3F19D068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12970480"/>
        <c:axId val="812971792"/>
      </c:lineChart>
      <c:catAx>
        <c:axId val="81297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1792"/>
        <c:crosses val="autoZero"/>
        <c:auto val="1"/>
        <c:lblAlgn val="ctr"/>
        <c:lblOffset val="100"/>
        <c:noMultiLvlLbl val="0"/>
      </c:catAx>
      <c:valAx>
        <c:axId val="8129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297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CY2022 PUPM Drug Claim Reimbursement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'Large Eligibility PUPM'!$C$26</c:f>
              <c:strCache>
                <c:ptCount val="1"/>
                <c:pt idx="0">
                  <c:v>Children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PUPM'!$D$26:$O$26</c:f>
              <c:numCache>
                <c:formatCode>"$"#,##0</c:formatCode>
                <c:ptCount val="12"/>
                <c:pt idx="0">
                  <c:v>112.37</c:v>
                </c:pt>
                <c:pt idx="1">
                  <c:v>120.74</c:v>
                </c:pt>
                <c:pt idx="2">
                  <c:v>137.63</c:v>
                </c:pt>
                <c:pt idx="3">
                  <c:v>114.62</c:v>
                </c:pt>
                <c:pt idx="4">
                  <c:v>122.72</c:v>
                </c:pt>
                <c:pt idx="5">
                  <c:v>114.37</c:v>
                </c:pt>
                <c:pt idx="6">
                  <c:v>124.87</c:v>
                </c:pt>
                <c:pt idx="7">
                  <c:v>135.86000000000001</c:v>
                </c:pt>
                <c:pt idx="8">
                  <c:v>103.61</c:v>
                </c:pt>
                <c:pt idx="9">
                  <c:v>110.52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82-473C-81BD-C5001D9BC6B7}"/>
            </c:ext>
          </c:extLst>
        </c:ser>
        <c:ser>
          <c:idx val="1"/>
          <c:order val="1"/>
          <c:tx>
            <c:strRef>
              <c:f>'Large Eligibility PUPM'!$C$27</c:f>
              <c:strCache>
                <c:ptCount val="1"/>
                <c:pt idx="0">
                  <c:v>Custodial Parents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PUPM'!$D$27:$O$27</c:f>
              <c:numCache>
                <c:formatCode>"$"#,##0</c:formatCode>
                <c:ptCount val="12"/>
                <c:pt idx="0">
                  <c:v>92.16</c:v>
                </c:pt>
                <c:pt idx="1">
                  <c:v>95.71</c:v>
                </c:pt>
                <c:pt idx="2">
                  <c:v>108.84</c:v>
                </c:pt>
                <c:pt idx="3">
                  <c:v>100.75</c:v>
                </c:pt>
                <c:pt idx="4">
                  <c:v>107.74</c:v>
                </c:pt>
                <c:pt idx="5">
                  <c:v>98.74</c:v>
                </c:pt>
                <c:pt idx="6">
                  <c:v>100.81</c:v>
                </c:pt>
                <c:pt idx="7">
                  <c:v>106.57</c:v>
                </c:pt>
                <c:pt idx="8">
                  <c:v>95.27</c:v>
                </c:pt>
                <c:pt idx="9">
                  <c:v>93.6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82-473C-81BD-C5001D9BC6B7}"/>
            </c:ext>
          </c:extLst>
        </c:ser>
        <c:ser>
          <c:idx val="2"/>
          <c:order val="2"/>
          <c:tx>
            <c:strRef>
              <c:f>'Large Eligibility PUPM'!$C$28</c:f>
              <c:strCache>
                <c:ptCount val="1"/>
                <c:pt idx="0">
                  <c:v>Elderly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PUPM'!$D$28:$O$28</c:f>
              <c:numCache>
                <c:formatCode>"$"#,##0</c:formatCode>
                <c:ptCount val="12"/>
                <c:pt idx="0">
                  <c:v>92.72</c:v>
                </c:pt>
                <c:pt idx="1">
                  <c:v>94.31</c:v>
                </c:pt>
                <c:pt idx="2">
                  <c:v>113.31</c:v>
                </c:pt>
                <c:pt idx="3">
                  <c:v>97.49</c:v>
                </c:pt>
                <c:pt idx="4">
                  <c:v>111.8</c:v>
                </c:pt>
                <c:pt idx="5">
                  <c:v>102.54</c:v>
                </c:pt>
                <c:pt idx="6">
                  <c:v>114.29</c:v>
                </c:pt>
                <c:pt idx="7">
                  <c:v>107.34</c:v>
                </c:pt>
                <c:pt idx="8">
                  <c:v>99.02</c:v>
                </c:pt>
                <c:pt idx="9">
                  <c:v>94.52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82-473C-81BD-C5001D9BC6B7}"/>
            </c:ext>
          </c:extLst>
        </c:ser>
        <c:ser>
          <c:idx val="3"/>
          <c:order val="3"/>
          <c:tx>
            <c:strRef>
              <c:f>'Large Eligibility PUPM'!$C$29</c:f>
              <c:strCache>
                <c:ptCount val="1"/>
                <c:pt idx="0">
                  <c:v>Indep Foster Care Child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PUPM'!$D$29:$O$29</c:f>
              <c:numCache>
                <c:formatCode>"$"#,##0</c:formatCode>
                <c:ptCount val="12"/>
                <c:pt idx="0">
                  <c:v>168.23</c:v>
                </c:pt>
                <c:pt idx="1">
                  <c:v>194.32</c:v>
                </c:pt>
                <c:pt idx="2">
                  <c:v>188.09</c:v>
                </c:pt>
                <c:pt idx="3">
                  <c:v>159.86000000000001</c:v>
                </c:pt>
                <c:pt idx="4">
                  <c:v>223.31</c:v>
                </c:pt>
                <c:pt idx="5">
                  <c:v>135.38999999999999</c:v>
                </c:pt>
                <c:pt idx="6">
                  <c:v>237.83</c:v>
                </c:pt>
                <c:pt idx="7">
                  <c:v>179.91</c:v>
                </c:pt>
                <c:pt idx="8">
                  <c:v>177.48</c:v>
                </c:pt>
                <c:pt idx="9">
                  <c:v>127.51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82-473C-81BD-C5001D9BC6B7}"/>
            </c:ext>
          </c:extLst>
        </c:ser>
        <c:ser>
          <c:idx val="4"/>
          <c:order val="4"/>
          <c:tx>
            <c:strRef>
              <c:f>'Large Eligibility PUPM'!$C$30</c:f>
              <c:strCache>
                <c:ptCount val="1"/>
                <c:pt idx="0">
                  <c:v>Persons with Disabilities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PUPM'!$D$30:$O$30</c:f>
              <c:numCache>
                <c:formatCode>"$"#,##0</c:formatCode>
                <c:ptCount val="12"/>
                <c:pt idx="0">
                  <c:v>133.69999999999999</c:v>
                </c:pt>
                <c:pt idx="1">
                  <c:v>133.34</c:v>
                </c:pt>
                <c:pt idx="2">
                  <c:v>155.04</c:v>
                </c:pt>
                <c:pt idx="3">
                  <c:v>142.1</c:v>
                </c:pt>
                <c:pt idx="4">
                  <c:v>157.38999999999999</c:v>
                </c:pt>
                <c:pt idx="5">
                  <c:v>139.02000000000001</c:v>
                </c:pt>
                <c:pt idx="6">
                  <c:v>147.69</c:v>
                </c:pt>
                <c:pt idx="7">
                  <c:v>152.99</c:v>
                </c:pt>
                <c:pt idx="8">
                  <c:v>136.78</c:v>
                </c:pt>
                <c:pt idx="9">
                  <c:v>129.82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82-473C-81BD-C5001D9BC6B7}"/>
            </c:ext>
          </c:extLst>
        </c:ser>
        <c:ser>
          <c:idx val="5"/>
          <c:order val="5"/>
          <c:tx>
            <c:strRef>
              <c:f>'Large Eligibility PUPM'!$C$31</c:f>
              <c:strCache>
                <c:ptCount val="1"/>
                <c:pt idx="0">
                  <c:v>Pregnant Women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PUPM'!$D$31:$O$31</c:f>
              <c:numCache>
                <c:formatCode>"$"#,##0</c:formatCode>
                <c:ptCount val="12"/>
                <c:pt idx="0">
                  <c:v>62.69</c:v>
                </c:pt>
                <c:pt idx="1">
                  <c:v>67.09</c:v>
                </c:pt>
                <c:pt idx="2">
                  <c:v>66.72</c:v>
                </c:pt>
                <c:pt idx="3">
                  <c:v>60.31</c:v>
                </c:pt>
                <c:pt idx="4">
                  <c:v>61.69</c:v>
                </c:pt>
                <c:pt idx="5">
                  <c:v>61.91</c:v>
                </c:pt>
                <c:pt idx="6">
                  <c:v>64.45</c:v>
                </c:pt>
                <c:pt idx="7">
                  <c:v>67.77</c:v>
                </c:pt>
                <c:pt idx="8">
                  <c:v>65.37</c:v>
                </c:pt>
                <c:pt idx="9">
                  <c:v>56.46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82-473C-81BD-C5001D9BC6B7}"/>
            </c:ext>
          </c:extLst>
        </c:ser>
        <c:ser>
          <c:idx val="6"/>
          <c:order val="6"/>
          <c:tx>
            <c:strRef>
              <c:f>'Large Eligibility PUPM'!$C$32</c:f>
              <c:strCache>
                <c:ptCount val="1"/>
                <c:pt idx="0">
                  <c:v>Expansion</c:v>
                </c:pt>
              </c:strCache>
            </c:strRef>
          </c:tx>
          <c:spPr>
            <a:ln w="28575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40000"/>
                  <a:lumOff val="60000"/>
                </a:schemeClr>
              </a:solidFill>
              <a:ln w="9525">
                <a:solidFill>
                  <a:schemeClr val="accent3">
                    <a:lumMod val="40000"/>
                    <a:lumOff val="60000"/>
                  </a:schemeClr>
                </a:solidFill>
              </a:ln>
              <a:effectLst/>
            </c:spPr>
          </c:marker>
          <c:cat>
            <c:strRef>
              <c:f>'Large Eligibility PUPM'!$D$25:$O$25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'Large Eligibility PUPM'!$D$32:$O$32</c:f>
              <c:numCache>
                <c:formatCode>"$"#,##0</c:formatCode>
                <c:ptCount val="12"/>
                <c:pt idx="0">
                  <c:v>71.27</c:v>
                </c:pt>
                <c:pt idx="1">
                  <c:v>79.680000000000007</c:v>
                </c:pt>
                <c:pt idx="2">
                  <c:v>95.42</c:v>
                </c:pt>
                <c:pt idx="3">
                  <c:v>91.85</c:v>
                </c:pt>
                <c:pt idx="4">
                  <c:v>107.21</c:v>
                </c:pt>
                <c:pt idx="5">
                  <c:v>98.04</c:v>
                </c:pt>
                <c:pt idx="6">
                  <c:v>102.33</c:v>
                </c:pt>
                <c:pt idx="7">
                  <c:v>105.48</c:v>
                </c:pt>
                <c:pt idx="8">
                  <c:v>102.33</c:v>
                </c:pt>
                <c:pt idx="9">
                  <c:v>97.64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182-473C-81BD-C5001D9BC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046696"/>
        <c:axId val="467049648"/>
      </c:lineChart>
      <c:catAx>
        <c:axId val="467046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9648"/>
        <c:crosses val="autoZero"/>
        <c:auto val="1"/>
        <c:lblAlgn val="ctr"/>
        <c:lblOffset val="100"/>
        <c:noMultiLvlLbl val="0"/>
      </c:catAx>
      <c:valAx>
        <c:axId val="46704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04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i="0" baseline="0">
                <a:solidFill>
                  <a:schemeClr val="tx1"/>
                </a:solidFill>
                <a:effectLst/>
              </a:rPr>
              <a:t>FY2020-FYTD 2023 Rare Disease Expenditures Per Day</a:t>
            </a:r>
            <a:endParaRPr lang="en-US" sz="2800" b="1"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chemeClr val="tx1"/>
                </a:solidFill>
              </a:defRPr>
            </a:pPr>
            <a:endParaRPr lang="en-US" sz="28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'FY19-FY23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96-453D-95DA-F219A09B68BB}"/>
            </c:ext>
          </c:extLst>
        </c:ser>
        <c:ser>
          <c:idx val="2"/>
          <c:order val="2"/>
          <c:tx>
            <c:strRef>
              <c:f>'FY19-FY23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96-453D-95DA-F219A09B68BB}"/>
            </c:ext>
          </c:extLst>
        </c:ser>
        <c:ser>
          <c:idx val="3"/>
          <c:order val="3"/>
          <c:tx>
            <c:strRef>
              <c:f>'FY19-FY23 Rare Disease Chart'!$A$25</c:f>
              <c:strCache>
                <c:ptCount val="1"/>
                <c:pt idx="0">
                  <c:v>FY2022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'FY19-FY23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'FY19-FY23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  <c:pt idx="6">
                  <c:v>233470.5</c:v>
                </c:pt>
                <c:pt idx="7">
                  <c:v>268794.53571428574</c:v>
                </c:pt>
                <c:pt idx="8">
                  <c:v>376704.85714285716</c:v>
                </c:pt>
                <c:pt idx="9">
                  <c:v>298131.64285714284</c:v>
                </c:pt>
                <c:pt idx="10">
                  <c:v>309667.51428571431</c:v>
                </c:pt>
                <c:pt idx="11">
                  <c:v>296591.03999999998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96-453D-95DA-F219A09B68BB}"/>
            </c:ext>
          </c:extLst>
        </c:ser>
        <c:ser>
          <c:idx val="4"/>
          <c:order val="4"/>
          <c:tx>
            <c:strRef>
              <c:f>'FY19-FY23 Rare Disease Chart'!$A$26</c:f>
              <c:strCache>
                <c:ptCount val="1"/>
                <c:pt idx="0">
                  <c:v>FYTD2023 Rare Disease Spend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'FY19-FY23 Rare Disease Chart'!$B$26:$M$26</c:f>
              <c:numCache>
                <c:formatCode>"$"#,##0</c:formatCode>
                <c:ptCount val="12"/>
                <c:pt idx="0">
                  <c:v>326808.03225806454</c:v>
                </c:pt>
                <c:pt idx="1">
                  <c:v>317454.22857142857</c:v>
                </c:pt>
                <c:pt idx="2">
                  <c:v>184381.78571428571</c:v>
                </c:pt>
                <c:pt idx="3">
                  <c:v>448798.53571428574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96-453D-95DA-F219A09B6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'FY19-FY23 Rare Disease Chart'!$A$22</c15:sqref>
                        </c15:formulaRef>
                      </c:ext>
                    </c:extLst>
                    <c:strCache>
                      <c:ptCount val="1"/>
                      <c:pt idx="0">
                        <c:v>FY2019 Rare Disease Spend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'FY19-FY23 Rare Disease Chart'!$B$21:$M$21</c15:sqref>
                        </c15:formulaRef>
                      </c:ext>
                    </c:extLst>
                    <c:strCache>
                      <c:ptCount val="12"/>
                      <c:pt idx="0">
                        <c:v>July</c:v>
                      </c:pt>
                      <c:pt idx="1">
                        <c:v>Aug</c:v>
                      </c:pt>
                      <c:pt idx="2">
                        <c:v>Sept</c:v>
                      </c:pt>
                      <c:pt idx="3">
                        <c:v>Oct</c:v>
                      </c:pt>
                      <c:pt idx="4">
                        <c:v>Nov</c:v>
                      </c:pt>
                      <c:pt idx="5">
                        <c:v>Dec </c:v>
                      </c:pt>
                      <c:pt idx="6">
                        <c:v>Jan</c:v>
                      </c:pt>
                      <c:pt idx="7">
                        <c:v>Feb</c:v>
                      </c:pt>
                      <c:pt idx="8">
                        <c:v>Mar</c:v>
                      </c:pt>
                      <c:pt idx="9">
                        <c:v>April</c:v>
                      </c:pt>
                      <c:pt idx="10">
                        <c:v>May </c:v>
                      </c:pt>
                      <c:pt idx="11">
                        <c:v>June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'FY19-FY23 Rare Disease Chart'!$B$22:$M$22</c15:sqref>
                        </c15:formulaRef>
                      </c:ext>
                    </c:extLst>
                    <c:numCache>
                      <c:formatCode>"$"#,##0</c:formatCode>
                      <c:ptCount val="12"/>
                      <c:pt idx="0">
                        <c:v>145075.94607142854</c:v>
                      </c:pt>
                      <c:pt idx="1">
                        <c:v>125143.33714285714</c:v>
                      </c:pt>
                      <c:pt idx="2">
                        <c:v>144382.01392857142</c:v>
                      </c:pt>
                      <c:pt idx="3">
                        <c:v>146690.6832142857</c:v>
                      </c:pt>
                      <c:pt idx="4">
                        <c:v>146831.49514285714</c:v>
                      </c:pt>
                      <c:pt idx="5">
                        <c:v>139347.05142857143</c:v>
                      </c:pt>
                      <c:pt idx="6">
                        <c:v>145361.41571428571</c:v>
                      </c:pt>
                      <c:pt idx="7">
                        <c:v>122618.78392857141</c:v>
                      </c:pt>
                      <c:pt idx="8">
                        <c:v>150555.05428571426</c:v>
                      </c:pt>
                      <c:pt idx="9">
                        <c:v>140750.32</c:v>
                      </c:pt>
                      <c:pt idx="10">
                        <c:v>152964.38285714283</c:v>
                      </c:pt>
                      <c:pt idx="11">
                        <c:v>123402.75214285713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7F96-453D-95DA-F219A09B68BB}"/>
                  </c:ext>
                </c:extLst>
              </c15:ser>
            </c15:filteredLineSeries>
          </c:ext>
        </c:extLst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10/11/2023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PharmaCy</a:t>
            </a:r>
            <a:r>
              <a:rPr lang="en-US" altLang="en-US" b="1" dirty="0" smtClean="0"/>
              <a:t> </a:t>
            </a:r>
            <a:r>
              <a:rPr lang="en-US" altLang="en-US" b="1" dirty="0"/>
              <a:t>Program </a:t>
            </a:r>
            <a:br>
              <a:rPr lang="en-US" altLang="en-US" b="1" dirty="0"/>
            </a:br>
            <a:r>
              <a:rPr lang="en-US" altLang="en-US" b="1" dirty="0"/>
              <a:t>and Budget </a:t>
            </a:r>
            <a:r>
              <a:rPr lang="en-US" altLang="en-US" b="1" dirty="0" smtClean="0"/>
              <a:t>Update</a:t>
            </a:r>
            <a:r>
              <a:rPr lang="en-US" altLang="en-US" sz="3200" b="1" dirty="0" smtClean="0"/>
              <a:t/>
            </a:r>
            <a:br>
              <a:rPr lang="en-US" altLang="en-US" sz="3200" b="1" dirty="0" smtClean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400" b="1" dirty="0" err="1"/>
              <a:t>mhd</a:t>
            </a:r>
            <a:r>
              <a:rPr lang="en-US" altLang="en-US" sz="2400" b="1" dirty="0"/>
              <a:t> drug utilization review board </a:t>
            </a:r>
            <a:r>
              <a:rPr lang="en-US" altLang="en-US" sz="2400" b="1" dirty="0" err="1" smtClean="0"/>
              <a:t>october</a:t>
            </a:r>
            <a:r>
              <a:rPr lang="en-US" altLang="en-US" sz="2400" b="1" dirty="0" smtClean="0"/>
              <a:t> 19, </a:t>
            </a:r>
            <a:r>
              <a:rPr lang="en-US" altLang="en-US" sz="2400" b="1" dirty="0"/>
              <a:t>2022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r>
              <a:rPr lang="en-US" altLang="en-US" sz="2400" b="1" dirty="0" smtClean="0"/>
              <a:t>Elizabeth Short, Program specialist</a:t>
            </a:r>
            <a:r>
              <a:rPr lang="en-US" altLang="en-US" sz="2400" b="1" dirty="0"/>
              <a:t/>
            </a:r>
            <a:br>
              <a:rPr lang="en-US" altLang="en-US" sz="2400" b="1" dirty="0"/>
            </a:br>
            <a:endParaRPr lang="en-US" sz="24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371600"/>
            <a:ext cx="8970083" cy="495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381000"/>
            <a:ext cx="8001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 TOP TEN REIMBURSED DRUGS FOR CHILDREN 0-17</a:t>
            </a:r>
          </a:p>
        </p:txBody>
      </p:sp>
    </p:spTree>
    <p:extLst>
      <p:ext uri="{BB962C8B-B14F-4D97-AF65-F5344CB8AC3E}">
        <p14:creationId xmlns:p14="http://schemas.microsoft.com/office/powerpoint/2010/main" val="20543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680822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026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976336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63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895462"/>
              </p:ext>
            </p:extLst>
          </p:nvPr>
        </p:nvGraphicFramePr>
        <p:xfrm>
          <a:off x="76200" y="76200"/>
          <a:ext cx="8991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036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316827"/>
              </p:ext>
            </p:extLst>
          </p:nvPr>
        </p:nvGraphicFramePr>
        <p:xfrm>
          <a:off x="76200" y="76200"/>
          <a:ext cx="89154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09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1208669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736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38" name="Picture 14" descr="People Of The World Portraits Ethnic Diversity Stock Photo - Download Image  Now - Multiracial Group, Human Face, Image Montage - iStock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"/>
            <a:ext cx="51054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871480"/>
              </p:ext>
            </p:extLst>
          </p:nvPr>
        </p:nvGraphicFramePr>
        <p:xfrm>
          <a:off x="0" y="152400"/>
          <a:ext cx="38862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990658231"/>
                    </a:ext>
                  </a:extLst>
                </a:gridCol>
              </a:tblGrid>
              <a:tr h="126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MEDICAID EXPANSION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103465"/>
                  </a:ext>
                </a:extLst>
              </a:tr>
              <a:tr h="639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smtClean="0">
                          <a:effectLst/>
                        </a:rPr>
                        <a:t>AUGUST </a:t>
                      </a:r>
                      <a:r>
                        <a:rPr lang="en-US" sz="2800" u="none" strike="noStrike" dirty="0">
                          <a:effectLst/>
                        </a:rPr>
                        <a:t>2022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03951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6086" y="2895600"/>
            <a:ext cx="347402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240,649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752600" y="2980410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6086" y="3928148"/>
            <a:ext cx="388279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505075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EXPENDITURES 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$27,748,551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752600" y="4012958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086" y="4907855"/>
            <a:ext cx="4572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CLAIM COUNT	             236,485		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752600" y="4960696"/>
            <a:ext cx="920750" cy="2190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 descr="Pill Bottle. Medical Capsules Container . Stock Illustration - Illustration  of concept, healthy: 96698695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605" y="0"/>
            <a:ext cx="43763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9512" y="228600"/>
            <a:ext cx="4439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TOP 4 DRUG CLASSES PER FY</a:t>
            </a:r>
            <a:r>
              <a:rPr lang="en-US" sz="2800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441044"/>
              </p:ext>
            </p:extLst>
          </p:nvPr>
        </p:nvGraphicFramePr>
        <p:xfrm>
          <a:off x="1" y="1600200"/>
          <a:ext cx="4767606" cy="45719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39678">
                  <a:extLst>
                    <a:ext uri="{9D8B030D-6E8A-4147-A177-3AD203B41FA5}">
                      <a16:colId xmlns:a16="http://schemas.microsoft.com/office/drawing/2014/main" val="3277775025"/>
                    </a:ext>
                  </a:extLst>
                </a:gridCol>
                <a:gridCol w="1143803">
                  <a:extLst>
                    <a:ext uri="{9D8B030D-6E8A-4147-A177-3AD203B41FA5}">
                      <a16:colId xmlns:a16="http://schemas.microsoft.com/office/drawing/2014/main" val="119964390"/>
                    </a:ext>
                  </a:extLst>
                </a:gridCol>
                <a:gridCol w="1084125">
                  <a:extLst>
                    <a:ext uri="{9D8B030D-6E8A-4147-A177-3AD203B41FA5}">
                      <a16:colId xmlns:a16="http://schemas.microsoft.com/office/drawing/2014/main" val="288439203"/>
                    </a:ext>
                  </a:extLst>
                </a:gridCol>
              </a:tblGrid>
              <a:tr h="3553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FY2021 Expenditures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FY2021 Claim Count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673127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Paliperidone</a:t>
                      </a:r>
                      <a:r>
                        <a:rPr lang="en-US" sz="1100" u="none" strike="noStrike" dirty="0">
                          <a:effectLst/>
                        </a:rPr>
                        <a:t> Palmitate(</a:t>
                      </a:r>
                      <a:r>
                        <a:rPr lang="en-US" sz="1100" u="none" strike="noStrike" dirty="0" err="1">
                          <a:effectLst/>
                        </a:rPr>
                        <a:t>Invega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$50,783,647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19,191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904173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$47,631,914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6,928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623194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Lurasidone HCL(Latuda)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$40,962,690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34,399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9737754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$32,590,476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121,636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8137458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7351694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5956054"/>
                  </a:ext>
                </a:extLst>
              </a:tr>
              <a:tr h="3553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FY2022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FY2022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7118867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Adalimumab(Humira)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$65,085,308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8,983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6714546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$55,188,350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045127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Lurasidone</a:t>
                      </a:r>
                      <a:r>
                        <a:rPr lang="en-US" sz="1100" u="none" strike="noStrike" dirty="0">
                          <a:effectLst/>
                        </a:rPr>
                        <a:t> HCL(</a:t>
                      </a:r>
                      <a:r>
                        <a:rPr lang="en-US" sz="1100" u="none" strike="noStrike" dirty="0" err="1">
                          <a:effectLst/>
                        </a:rPr>
                        <a:t>Latuda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$43,154,241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35,334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214841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Methylphenidate HCL(ADHD)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$35,358,173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130,708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1917931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647115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6914303"/>
                  </a:ext>
                </a:extLst>
              </a:tr>
              <a:tr h="3891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FYTD2023 Expenditures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FYTD2023 Claim Count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7414500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Adalimumab</a:t>
                      </a:r>
                      <a:r>
                        <a:rPr lang="en-US" sz="1100" u="none" strike="noStrike" dirty="0">
                          <a:effectLst/>
                        </a:rPr>
                        <a:t>(</a:t>
                      </a:r>
                      <a:r>
                        <a:rPr lang="en-US" sz="1100" u="none" strike="noStrike" dirty="0" err="1">
                          <a:effectLst/>
                        </a:rPr>
                        <a:t>Humira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$29,579,181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426805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Paliperidone Palmitate(Invega)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$20,676,480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963229"/>
                  </a:ext>
                </a:extLst>
              </a:tr>
              <a:tr h="214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Biktarvy</a:t>
                      </a:r>
                      <a:r>
                        <a:rPr lang="en-US" sz="1100" u="none" strike="noStrike" dirty="0" smtClean="0">
                          <a:effectLst/>
                        </a:rPr>
                        <a:t>(HIV)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$17,384,640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634418"/>
                  </a:ext>
                </a:extLst>
              </a:tr>
              <a:tr h="225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 smtClean="0">
                          <a:effectLst/>
                        </a:rPr>
                        <a:t>Lurasidone</a:t>
                      </a:r>
                      <a:r>
                        <a:rPr lang="en-US" sz="1100" u="none" strike="noStrike" dirty="0" smtClean="0">
                          <a:effectLst/>
                        </a:rPr>
                        <a:t> HCL(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Latuda</a:t>
                      </a:r>
                      <a:r>
                        <a:rPr lang="en-US" sz="1100" u="none" strike="noStrike" dirty="0" smtClean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$15,640,214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6791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8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9498204"/>
              </p:ext>
            </p:extLst>
          </p:nvPr>
        </p:nvGraphicFramePr>
        <p:xfrm>
          <a:off x="76200" y="76200"/>
          <a:ext cx="89916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3579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372200"/>
              </p:ext>
            </p:extLst>
          </p:nvPr>
        </p:nvGraphicFramePr>
        <p:xfrm>
          <a:off x="152400" y="152400"/>
          <a:ext cx="8915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0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464916"/>
              </p:ext>
            </p:extLst>
          </p:nvPr>
        </p:nvGraphicFramePr>
        <p:xfrm>
          <a:off x="76200" y="152400"/>
          <a:ext cx="8991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43537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15044</TotalTime>
  <Words>270</Words>
  <Application>Microsoft Office PowerPoint</Application>
  <PresentationFormat>On-screen Show (4:3)</PresentationFormat>
  <Paragraphs>109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Century Gothic</vt:lpstr>
      <vt:lpstr>Franklin Gothic Medium</vt:lpstr>
      <vt:lpstr>Palatino Linotype</vt:lpstr>
      <vt:lpstr>Times New Roman</vt:lpstr>
      <vt:lpstr>Wingdings 3</vt:lpstr>
      <vt:lpstr>Urban Pop</vt:lpstr>
      <vt:lpstr> MO HealthNet PharmaCy Program  and Budget Update  mhd drug utilization review board october 19, 2022 Elizabeth Short, Program specialist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Kemna, Luann</cp:lastModifiedBy>
  <cp:revision>548</cp:revision>
  <cp:lastPrinted>2022-08-11T18:30:38Z</cp:lastPrinted>
  <dcterms:created xsi:type="dcterms:W3CDTF">2014-11-30T21:45:23Z</dcterms:created>
  <dcterms:modified xsi:type="dcterms:W3CDTF">2023-10-11T15:30:01Z</dcterms:modified>
</cp:coreProperties>
</file>