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8" r:id="rId2"/>
    <p:sldId id="269" r:id="rId3"/>
    <p:sldId id="297" r:id="rId4"/>
    <p:sldId id="306" r:id="rId5"/>
    <p:sldId id="293" r:id="rId6"/>
    <p:sldId id="295" r:id="rId7"/>
    <p:sldId id="311" r:id="rId8"/>
    <p:sldId id="296" r:id="rId9"/>
    <p:sldId id="298" r:id="rId10"/>
    <p:sldId id="290" r:id="rId11"/>
    <p:sldId id="322" r:id="rId12"/>
    <p:sldId id="314" r:id="rId13"/>
    <p:sldId id="315" r:id="rId14"/>
    <p:sldId id="316" r:id="rId15"/>
    <p:sldId id="309" r:id="rId16"/>
    <p:sldId id="319" r:id="rId17"/>
    <p:sldId id="321" r:id="rId18"/>
    <p:sldId id="320" r:id="rId19"/>
    <p:sldId id="323" r:id="rId20"/>
    <p:sldId id="291"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70" autoAdjust="0"/>
  </p:normalViewPr>
  <p:slideViewPr>
    <p:cSldViewPr snapToGrid="0">
      <p:cViewPr varScale="1">
        <p:scale>
          <a:sx n="65" d="100"/>
          <a:sy n="65" d="100"/>
        </p:scale>
        <p:origin x="27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98349859045395"/>
          <c:y val="5.2214141806810298E-2"/>
          <c:w val="0.86047329153300278"/>
          <c:h val="0.73718937097975212"/>
        </c:manualLayout>
      </c:layout>
      <c:lineChart>
        <c:grouping val="standard"/>
        <c:varyColors val="0"/>
        <c:ser>
          <c:idx val="0"/>
          <c:order val="0"/>
          <c:tx>
            <c:strRef>
              <c:f>Sheet1!$B$1</c:f>
              <c:strCache>
                <c:ptCount val="1"/>
                <c:pt idx="0">
                  <c:v>U.S.</c:v>
                </c:pt>
              </c:strCache>
            </c:strRef>
          </c:tx>
          <c:spPr>
            <a:ln w="28575" cap="rnd">
              <a:solidFill>
                <a:schemeClr val="accent1"/>
              </a:solidFill>
              <a:round/>
            </a:ln>
            <a:effectLst/>
          </c:spPr>
          <c:marker>
            <c:symbol val="none"/>
          </c:marker>
          <c:dLbls>
            <c:dLbl>
              <c:idx val="7"/>
              <c:layout>
                <c:manualLayout>
                  <c:x val="-4.0627221773307028E-2"/>
                  <c:y val="3.73509865018025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16-4087-951E-6B74BC2619F2}"/>
                </c:ext>
              </c:extLst>
            </c:dLbl>
            <c:dLbl>
              <c:idx val="8"/>
              <c:layout>
                <c:manualLayout>
                  <c:x val="-4.0449479908744902E-2"/>
                  <c:y val="1.53751648495620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16-4087-951E-6B74BC2619F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3">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General</c:formatCode>
                <c:ptCount val="9"/>
                <c:pt idx="0">
                  <c:v>0.14599999999999999</c:v>
                </c:pt>
                <c:pt idx="1">
                  <c:v>0.151</c:v>
                </c:pt>
                <c:pt idx="2">
                  <c:v>0.155</c:v>
                </c:pt>
                <c:pt idx="3">
                  <c:v>0.151</c:v>
                </c:pt>
                <c:pt idx="4">
                  <c:v>0.14799999999999999</c:v>
                </c:pt>
                <c:pt idx="5">
                  <c:v>0.14499999999999999</c:v>
                </c:pt>
                <c:pt idx="6">
                  <c:v>0.11700000000000001</c:v>
                </c:pt>
                <c:pt idx="7">
                  <c:v>9.4E-2</c:v>
                </c:pt>
                <c:pt idx="8">
                  <c:v>8.5999999999999993E-2</c:v>
                </c:pt>
              </c:numCache>
            </c:numRef>
          </c:val>
          <c:smooth val="0"/>
          <c:extLst>
            <c:ext xmlns:c16="http://schemas.microsoft.com/office/drawing/2014/chart" uri="{C3380CC4-5D6E-409C-BE32-E72D297353CC}">
              <c16:uniqueId val="{00000008-28B9-4E75-B0B0-BAAD2991A088}"/>
            </c:ext>
          </c:extLst>
        </c:ser>
        <c:ser>
          <c:idx val="1"/>
          <c:order val="1"/>
          <c:tx>
            <c:strRef>
              <c:f>Sheet1!$C$1</c:f>
              <c:strCache>
                <c:ptCount val="1"/>
                <c:pt idx="0">
                  <c:v>MO</c:v>
                </c:pt>
              </c:strCache>
            </c:strRef>
          </c:tx>
          <c:spPr>
            <a:ln w="28575" cap="rnd">
              <a:solidFill>
                <a:schemeClr val="tx1">
                  <a:lumMod val="95000"/>
                  <a:lumOff val="5000"/>
                </a:schemeClr>
              </a:solidFill>
              <a:round/>
            </a:ln>
            <a:effectLst/>
          </c:spPr>
          <c:marker>
            <c:symbol val="none"/>
          </c:marker>
          <c:dPt>
            <c:idx val="0"/>
            <c:marker>
              <c:symbol val="none"/>
            </c:marker>
            <c:bubble3D val="0"/>
            <c:extLst>
              <c:ext xmlns:c16="http://schemas.microsoft.com/office/drawing/2014/chart" uri="{C3380CC4-5D6E-409C-BE32-E72D297353CC}">
                <c16:uniqueId val="{00000002-9F16-4087-951E-6B74BC2619F2}"/>
              </c:ext>
            </c:extLst>
          </c:dPt>
          <c:dPt>
            <c:idx val="1"/>
            <c:marker>
              <c:symbol val="none"/>
            </c:marker>
            <c:bubble3D val="0"/>
            <c:extLst>
              <c:ext xmlns:c16="http://schemas.microsoft.com/office/drawing/2014/chart" uri="{C3380CC4-5D6E-409C-BE32-E72D297353CC}">
                <c16:uniqueId val="{00000003-9F16-4087-951E-6B74BC2619F2}"/>
              </c:ext>
            </c:extLst>
          </c:dPt>
          <c:dPt>
            <c:idx val="2"/>
            <c:marker>
              <c:symbol val="none"/>
            </c:marker>
            <c:bubble3D val="0"/>
            <c:extLst>
              <c:ext xmlns:c16="http://schemas.microsoft.com/office/drawing/2014/chart" uri="{C3380CC4-5D6E-409C-BE32-E72D297353CC}">
                <c16:uniqueId val="{00000004-9F16-4087-951E-6B74BC2619F2}"/>
              </c:ext>
            </c:extLst>
          </c:dPt>
          <c:dPt>
            <c:idx val="3"/>
            <c:marker>
              <c:symbol val="none"/>
            </c:marker>
            <c:bubble3D val="0"/>
            <c:extLst>
              <c:ext xmlns:c16="http://schemas.microsoft.com/office/drawing/2014/chart" uri="{C3380CC4-5D6E-409C-BE32-E72D297353CC}">
                <c16:uniqueId val="{00000005-9F16-4087-951E-6B74BC2619F2}"/>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3">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Sheet1!$C$2:$C$10</c:f>
              <c:numCache>
                <c:formatCode>General</c:formatCode>
                <c:ptCount val="9"/>
                <c:pt idx="0">
                  <c:v>0.124</c:v>
                </c:pt>
                <c:pt idx="1">
                  <c:v>0.13200000000000001</c:v>
                </c:pt>
                <c:pt idx="2">
                  <c:v>0.13200000000000001</c:v>
                </c:pt>
                <c:pt idx="3">
                  <c:v>0.13700000000000001</c:v>
                </c:pt>
                <c:pt idx="4">
                  <c:v>0.13600000000000001</c:v>
                </c:pt>
                <c:pt idx="5">
                  <c:v>0.13</c:v>
                </c:pt>
                <c:pt idx="6">
                  <c:v>0.11700000000000001</c:v>
                </c:pt>
                <c:pt idx="7">
                  <c:v>9.8000000000000004E-2</c:v>
                </c:pt>
                <c:pt idx="8">
                  <c:v>8.8999999999999996E-2</c:v>
                </c:pt>
              </c:numCache>
            </c:numRef>
          </c:val>
          <c:smooth val="0"/>
          <c:extLst>
            <c:ext xmlns:c16="http://schemas.microsoft.com/office/drawing/2014/chart" uri="{C3380CC4-5D6E-409C-BE32-E72D297353CC}">
              <c16:uniqueId val="{00000009-28B9-4E75-B0B0-BAAD2991A088}"/>
            </c:ext>
          </c:extLst>
        </c:ser>
        <c:dLbls>
          <c:showLegendKey val="0"/>
          <c:showVal val="1"/>
          <c:showCatName val="0"/>
          <c:showSerName val="0"/>
          <c:showPercent val="0"/>
          <c:showBubbleSize val="0"/>
        </c:dLbls>
        <c:smooth val="0"/>
        <c:axId val="93683712"/>
        <c:axId val="93685632"/>
      </c:lineChart>
      <c:catAx>
        <c:axId val="93683712"/>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dirty="0" smtClean="0"/>
                  <a:t>Year</a:t>
                </a:r>
                <a:endParaRPr lang="en-US" sz="1800" b="1" dirty="0"/>
              </a:p>
            </c:rich>
          </c:tx>
          <c:layout>
            <c:manualLayout>
              <c:xMode val="edge"/>
              <c:yMode val="edge"/>
              <c:x val="0.49992162438028587"/>
              <c:y val="0.90837470611710647"/>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3685632"/>
        <c:crosses val="autoZero"/>
        <c:auto val="1"/>
        <c:lblAlgn val="ctr"/>
        <c:lblOffset val="100"/>
        <c:noMultiLvlLbl val="0"/>
      </c:catAx>
      <c:valAx>
        <c:axId val="93685632"/>
        <c:scaling>
          <c:orientation val="minMax"/>
          <c:max val="0.18000000000000002"/>
          <c:min val="8.0000000000000016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smtClean="0"/>
                  <a:t>Percentage of population</a:t>
                </a:r>
                <a:endParaRPr lang="en-US" sz="1600" dirty="0"/>
              </a:p>
            </c:rich>
          </c:tx>
          <c:layout>
            <c:manualLayout>
              <c:xMode val="edge"/>
              <c:yMode val="edge"/>
              <c:x val="2.4189875571109166E-2"/>
              <c:y val="0.2183966038820456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93683712"/>
        <c:crosses val="autoZero"/>
        <c:crossBetween val="between"/>
      </c:valAx>
      <c:spPr>
        <a:noFill/>
        <a:ln>
          <a:solidFill>
            <a:schemeClr val="tx1">
              <a:lumMod val="75000"/>
              <a:lumOff val="25000"/>
            </a:schemeClr>
          </a:solidFill>
        </a:ln>
        <a:effectLst/>
      </c:spPr>
    </c:plotArea>
    <c:legend>
      <c:legendPos val="t"/>
      <c:layout>
        <c:manualLayout>
          <c:xMode val="edge"/>
          <c:yMode val="edge"/>
          <c:x val="0.36858951480040081"/>
          <c:y val="6.1772801184227011E-2"/>
          <c:w val="0.31702538639225419"/>
          <c:h val="6.2695885440790494E-2"/>
        </c:manualLayout>
      </c:layout>
      <c:overlay val="0"/>
      <c:spPr>
        <a:noFill/>
        <a:ln>
          <a:solidFill>
            <a:schemeClr val="accent2">
              <a:lumMod val="50000"/>
            </a:schemeClr>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1359803428827"/>
          <c:y val="0.18310167750770284"/>
          <c:w val="0.45845155525772052"/>
          <c:h val="0.7026268401232455"/>
        </c:manualLayout>
      </c:layout>
      <c:pieChart>
        <c:varyColors val="1"/>
        <c:ser>
          <c:idx val="0"/>
          <c:order val="0"/>
          <c:spPr>
            <a:ln>
              <a:solidFill>
                <a:schemeClr val="accent1"/>
              </a:solidFill>
            </a:ln>
          </c:spPr>
          <c:dPt>
            <c:idx val="0"/>
            <c:bubble3D val="0"/>
            <c:spPr>
              <a:solidFill>
                <a:schemeClr val="accent2">
                  <a:lumMod val="75000"/>
                </a:schemeClr>
              </a:solidFill>
              <a:ln w="19050">
                <a:solidFill>
                  <a:schemeClr val="accent2">
                    <a:lumMod val="75000"/>
                  </a:schemeClr>
                </a:solidFill>
              </a:ln>
              <a:effectLst/>
            </c:spPr>
            <c:extLst>
              <c:ext xmlns:c16="http://schemas.microsoft.com/office/drawing/2014/chart" uri="{C3380CC4-5D6E-409C-BE32-E72D297353CC}">
                <c16:uniqueId val="{00000001-A8FC-4144-8531-2B45EE1BE30E}"/>
              </c:ext>
            </c:extLst>
          </c:dPt>
          <c:dPt>
            <c:idx val="1"/>
            <c:bubble3D val="0"/>
            <c:spPr>
              <a:solidFill>
                <a:schemeClr val="tx1">
                  <a:lumMod val="75000"/>
                  <a:lumOff val="25000"/>
                </a:schemeClr>
              </a:solidFill>
              <a:ln w="19050">
                <a:solidFill>
                  <a:schemeClr val="tx1">
                    <a:lumMod val="75000"/>
                    <a:lumOff val="25000"/>
                  </a:schemeClr>
                </a:solidFill>
              </a:ln>
              <a:effectLst/>
            </c:spPr>
            <c:extLst>
              <c:ext xmlns:c16="http://schemas.microsoft.com/office/drawing/2014/chart" uri="{C3380CC4-5D6E-409C-BE32-E72D297353CC}">
                <c16:uniqueId val="{00000003-A8FC-4144-8531-2B45EE1BE30E}"/>
              </c:ext>
            </c:extLst>
          </c:dPt>
          <c:dPt>
            <c:idx val="2"/>
            <c:bubble3D val="0"/>
            <c:spPr>
              <a:solidFill>
                <a:schemeClr val="accent1"/>
              </a:solidFill>
              <a:ln w="19050">
                <a:solidFill>
                  <a:schemeClr val="accent1"/>
                </a:solidFill>
              </a:ln>
              <a:effectLst/>
            </c:spPr>
            <c:extLst>
              <c:ext xmlns:c16="http://schemas.microsoft.com/office/drawing/2014/chart" uri="{C3380CC4-5D6E-409C-BE32-E72D297353CC}">
                <c16:uniqueId val="{00000005-A8FC-4144-8531-2B45EE1BE30E}"/>
              </c:ext>
            </c:extLst>
          </c:dPt>
          <c:dLbls>
            <c:delete val="1"/>
          </c:dLbls>
          <c:cat>
            <c:strRef>
              <c:f>'Uninsured Pie'!$A$2:$A$4</c:f>
              <c:strCache>
                <c:ptCount val="3"/>
                <c:pt idx="0">
                  <c:v>&lt; 138% FPL</c:v>
                </c:pt>
                <c:pt idx="1">
                  <c:v>138-399% FPL</c:v>
                </c:pt>
                <c:pt idx="2">
                  <c:v>&gt;= 400% FPL</c:v>
                </c:pt>
              </c:strCache>
            </c:strRef>
          </c:cat>
          <c:val>
            <c:numRef>
              <c:f>'Uninsured Pie'!$B$2:$B$4</c:f>
              <c:numCache>
                <c:formatCode>_-* #,##0_-;\-* #,##0_-;_-* "-"??_-;_-@_-</c:formatCode>
                <c:ptCount val="3"/>
                <c:pt idx="0">
                  <c:v>229084</c:v>
                </c:pt>
                <c:pt idx="1">
                  <c:v>238658</c:v>
                </c:pt>
                <c:pt idx="2">
                  <c:v>61506</c:v>
                </c:pt>
              </c:numCache>
            </c:numRef>
          </c:val>
          <c:extLst>
            <c:ext xmlns:c16="http://schemas.microsoft.com/office/drawing/2014/chart" uri="{C3380CC4-5D6E-409C-BE32-E72D297353CC}">
              <c16:uniqueId val="{00000006-A8FC-4144-8531-2B45EE1BE30E}"/>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8681029764896406"/>
          <c:y val="0.27115645326942828"/>
          <c:w val="0.28498218573742112"/>
          <c:h val="0.59005888394385475"/>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ysClr val="windowText" lastClr="000000"/>
                </a:solidFill>
                <a:latin typeface="+mn-lt"/>
                <a:ea typeface="+mn-ea"/>
                <a:cs typeface="+mn-cs"/>
              </a:defRPr>
            </a:pPr>
            <a:r>
              <a:rPr lang="en-US" sz="1600" b="1" baseline="0" dirty="0"/>
              <a:t>Number of Doctors Trained in Missouri Annually</a:t>
            </a:r>
          </a:p>
        </c:rich>
      </c:tx>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4.4963173929499944E-2"/>
          <c:y val="0.13530317927700697"/>
          <c:w val="0.67002339246601272"/>
          <c:h val="0.78007025356833148"/>
        </c:manualLayout>
      </c:layout>
      <c:lineChart>
        <c:grouping val="standard"/>
        <c:varyColors val="0"/>
        <c:ser>
          <c:idx val="0"/>
          <c:order val="0"/>
          <c:tx>
            <c:strRef>
              <c:f>Sheet1!$A$2</c:f>
              <c:strCache>
                <c:ptCount val="1"/>
                <c:pt idx="0">
                  <c:v>U of Missouri at Columbia</c:v>
                </c:pt>
              </c:strCache>
            </c:strRef>
          </c:tx>
          <c:spPr>
            <a:ln w="28575" cap="rnd">
              <a:solidFill>
                <a:srgbClr val="7030A0"/>
              </a:solidFill>
              <a:round/>
            </a:ln>
            <a:effectLst/>
          </c:spPr>
          <c:marker>
            <c:symbol val="none"/>
          </c:marker>
          <c:cat>
            <c:strRef>
              <c:f>Sheet1!$B$1:$F$1</c:f>
              <c:strCache>
                <c:ptCount val="5"/>
                <c:pt idx="0">
                  <c:v>2011-12</c:v>
                </c:pt>
                <c:pt idx="1">
                  <c:v>2012-13</c:v>
                </c:pt>
                <c:pt idx="2">
                  <c:v>2013-14</c:v>
                </c:pt>
                <c:pt idx="3">
                  <c:v>2014-15</c:v>
                </c:pt>
                <c:pt idx="4">
                  <c:v>2015-16</c:v>
                </c:pt>
              </c:strCache>
            </c:strRef>
          </c:cat>
          <c:val>
            <c:numRef>
              <c:f>Sheet1!$B$2:$F$2</c:f>
              <c:numCache>
                <c:formatCode>General</c:formatCode>
                <c:ptCount val="5"/>
                <c:pt idx="0">
                  <c:v>87</c:v>
                </c:pt>
                <c:pt idx="1">
                  <c:v>98</c:v>
                </c:pt>
                <c:pt idx="2">
                  <c:v>97</c:v>
                </c:pt>
                <c:pt idx="3">
                  <c:v>99</c:v>
                </c:pt>
                <c:pt idx="4">
                  <c:v>87</c:v>
                </c:pt>
              </c:numCache>
            </c:numRef>
          </c:val>
          <c:smooth val="0"/>
          <c:extLst>
            <c:ext xmlns:c16="http://schemas.microsoft.com/office/drawing/2014/chart" uri="{C3380CC4-5D6E-409C-BE32-E72D297353CC}">
              <c16:uniqueId val="{00000000-CE4A-4282-A753-F0F92D7C755F}"/>
            </c:ext>
          </c:extLst>
        </c:ser>
        <c:ser>
          <c:idx val="1"/>
          <c:order val="1"/>
          <c:tx>
            <c:strRef>
              <c:f>Sheet1!$A$3</c:f>
              <c:strCache>
                <c:ptCount val="1"/>
                <c:pt idx="0">
                  <c:v>U of Missouri at Kansas City</c:v>
                </c:pt>
              </c:strCache>
            </c:strRef>
          </c:tx>
          <c:spPr>
            <a:ln w="28575" cap="rnd">
              <a:solidFill>
                <a:schemeClr val="accent2"/>
              </a:solidFill>
              <a:round/>
            </a:ln>
            <a:effectLst/>
          </c:spPr>
          <c:marker>
            <c:symbol val="none"/>
          </c:marker>
          <c:cat>
            <c:strRef>
              <c:f>Sheet1!$B$1:$F$1</c:f>
              <c:strCache>
                <c:ptCount val="5"/>
                <c:pt idx="0">
                  <c:v>2011-12</c:v>
                </c:pt>
                <c:pt idx="1">
                  <c:v>2012-13</c:v>
                </c:pt>
                <c:pt idx="2">
                  <c:v>2013-14</c:v>
                </c:pt>
                <c:pt idx="3">
                  <c:v>2014-15</c:v>
                </c:pt>
                <c:pt idx="4">
                  <c:v>2015-16</c:v>
                </c:pt>
              </c:strCache>
            </c:strRef>
          </c:cat>
          <c:val>
            <c:numRef>
              <c:f>Sheet1!$B$3:$F$3</c:f>
              <c:numCache>
                <c:formatCode>General</c:formatCode>
                <c:ptCount val="5"/>
                <c:pt idx="0">
                  <c:v>89</c:v>
                </c:pt>
                <c:pt idx="1">
                  <c:v>89</c:v>
                </c:pt>
                <c:pt idx="2">
                  <c:v>90</c:v>
                </c:pt>
                <c:pt idx="3">
                  <c:v>119</c:v>
                </c:pt>
                <c:pt idx="4">
                  <c:v>94</c:v>
                </c:pt>
              </c:numCache>
            </c:numRef>
          </c:val>
          <c:smooth val="0"/>
          <c:extLst>
            <c:ext xmlns:c16="http://schemas.microsoft.com/office/drawing/2014/chart" uri="{C3380CC4-5D6E-409C-BE32-E72D297353CC}">
              <c16:uniqueId val="{00000001-CE4A-4282-A753-F0F92D7C755F}"/>
            </c:ext>
          </c:extLst>
        </c:ser>
        <c:ser>
          <c:idx val="2"/>
          <c:order val="2"/>
          <c:tx>
            <c:strRef>
              <c:f>Sheet1!$A$4</c:f>
              <c:strCache>
                <c:ptCount val="1"/>
                <c:pt idx="0">
                  <c:v>St. Louis U</c:v>
                </c:pt>
              </c:strCache>
            </c:strRef>
          </c:tx>
          <c:spPr>
            <a:ln w="28575" cap="rnd">
              <a:solidFill>
                <a:schemeClr val="accent3"/>
              </a:solidFill>
              <a:round/>
            </a:ln>
            <a:effectLst/>
          </c:spPr>
          <c:marker>
            <c:symbol val="none"/>
          </c:marker>
          <c:cat>
            <c:strRef>
              <c:f>Sheet1!$B$1:$F$1</c:f>
              <c:strCache>
                <c:ptCount val="5"/>
                <c:pt idx="0">
                  <c:v>2011-12</c:v>
                </c:pt>
                <c:pt idx="1">
                  <c:v>2012-13</c:v>
                </c:pt>
                <c:pt idx="2">
                  <c:v>2013-14</c:v>
                </c:pt>
                <c:pt idx="3">
                  <c:v>2014-15</c:v>
                </c:pt>
                <c:pt idx="4">
                  <c:v>2015-16</c:v>
                </c:pt>
              </c:strCache>
            </c:strRef>
          </c:cat>
          <c:val>
            <c:numRef>
              <c:f>Sheet1!$B$4:$F$4</c:f>
              <c:numCache>
                <c:formatCode>General</c:formatCode>
                <c:ptCount val="5"/>
                <c:pt idx="0">
                  <c:v>164</c:v>
                </c:pt>
                <c:pt idx="1">
                  <c:v>187</c:v>
                </c:pt>
                <c:pt idx="2">
                  <c:v>161</c:v>
                </c:pt>
                <c:pt idx="3">
                  <c:v>173</c:v>
                </c:pt>
                <c:pt idx="4">
                  <c:v>175</c:v>
                </c:pt>
              </c:numCache>
            </c:numRef>
          </c:val>
          <c:smooth val="0"/>
          <c:extLst>
            <c:ext xmlns:c16="http://schemas.microsoft.com/office/drawing/2014/chart" uri="{C3380CC4-5D6E-409C-BE32-E72D297353CC}">
              <c16:uniqueId val="{00000002-CE4A-4282-A753-F0F92D7C755F}"/>
            </c:ext>
          </c:extLst>
        </c:ser>
        <c:ser>
          <c:idx val="3"/>
          <c:order val="3"/>
          <c:tx>
            <c:strRef>
              <c:f>Sheet1!$A$5</c:f>
              <c:strCache>
                <c:ptCount val="1"/>
                <c:pt idx="0">
                  <c:v>Washington U in St. Louis</c:v>
                </c:pt>
              </c:strCache>
            </c:strRef>
          </c:tx>
          <c:spPr>
            <a:ln w="28575" cap="rnd">
              <a:solidFill>
                <a:schemeClr val="accent4"/>
              </a:solidFill>
              <a:round/>
            </a:ln>
            <a:effectLst/>
          </c:spPr>
          <c:marker>
            <c:symbol val="none"/>
          </c:marker>
          <c:cat>
            <c:strRef>
              <c:f>Sheet1!$B$1:$F$1</c:f>
              <c:strCache>
                <c:ptCount val="5"/>
                <c:pt idx="0">
                  <c:v>2011-12</c:v>
                </c:pt>
                <c:pt idx="1">
                  <c:v>2012-13</c:v>
                </c:pt>
                <c:pt idx="2">
                  <c:v>2013-14</c:v>
                </c:pt>
                <c:pt idx="3">
                  <c:v>2014-15</c:v>
                </c:pt>
                <c:pt idx="4">
                  <c:v>2015-16</c:v>
                </c:pt>
              </c:strCache>
            </c:strRef>
          </c:cat>
          <c:val>
            <c:numRef>
              <c:f>Sheet1!$B$5:$F$5</c:f>
              <c:numCache>
                <c:formatCode>General</c:formatCode>
                <c:ptCount val="5"/>
                <c:pt idx="0">
                  <c:v>127</c:v>
                </c:pt>
                <c:pt idx="1">
                  <c:v>120</c:v>
                </c:pt>
                <c:pt idx="2">
                  <c:v>118</c:v>
                </c:pt>
                <c:pt idx="3">
                  <c:v>124</c:v>
                </c:pt>
                <c:pt idx="4">
                  <c:v>92</c:v>
                </c:pt>
              </c:numCache>
            </c:numRef>
          </c:val>
          <c:smooth val="0"/>
          <c:extLst>
            <c:ext xmlns:c16="http://schemas.microsoft.com/office/drawing/2014/chart" uri="{C3380CC4-5D6E-409C-BE32-E72D297353CC}">
              <c16:uniqueId val="{00000003-CE4A-4282-A753-F0F92D7C755F}"/>
            </c:ext>
          </c:extLst>
        </c:ser>
        <c:ser>
          <c:idx val="4"/>
          <c:order val="4"/>
          <c:tx>
            <c:strRef>
              <c:f>Sheet1!$A$6</c:f>
              <c:strCache>
                <c:ptCount val="1"/>
                <c:pt idx="0">
                  <c:v>A.T.Still U at Kirksville College of Osteopathic Medicine</c:v>
                </c:pt>
              </c:strCache>
            </c:strRef>
          </c:tx>
          <c:spPr>
            <a:ln w="38100" cap="rnd">
              <a:solidFill>
                <a:schemeClr val="accent5"/>
              </a:solidFill>
              <a:prstDash val="sysDot"/>
              <a:round/>
            </a:ln>
            <a:effectLst/>
          </c:spPr>
          <c:marker>
            <c:symbol val="none"/>
          </c:marker>
          <c:cat>
            <c:strRef>
              <c:f>Sheet1!$B$1:$F$1</c:f>
              <c:strCache>
                <c:ptCount val="5"/>
                <c:pt idx="0">
                  <c:v>2011-12</c:v>
                </c:pt>
                <c:pt idx="1">
                  <c:v>2012-13</c:v>
                </c:pt>
                <c:pt idx="2">
                  <c:v>2013-14</c:v>
                </c:pt>
                <c:pt idx="3">
                  <c:v>2014-15</c:v>
                </c:pt>
                <c:pt idx="4">
                  <c:v>2015-16</c:v>
                </c:pt>
              </c:strCache>
            </c:strRef>
          </c:cat>
          <c:val>
            <c:numRef>
              <c:f>Sheet1!$B$6:$F$6</c:f>
              <c:numCache>
                <c:formatCode>General</c:formatCode>
                <c:ptCount val="5"/>
                <c:pt idx="1">
                  <c:v>177</c:v>
                </c:pt>
                <c:pt idx="2">
                  <c:v>154</c:v>
                </c:pt>
                <c:pt idx="3">
                  <c:v>157</c:v>
                </c:pt>
                <c:pt idx="4">
                  <c:v>168</c:v>
                </c:pt>
              </c:numCache>
            </c:numRef>
          </c:val>
          <c:smooth val="0"/>
          <c:extLst>
            <c:ext xmlns:c16="http://schemas.microsoft.com/office/drawing/2014/chart" uri="{C3380CC4-5D6E-409C-BE32-E72D297353CC}">
              <c16:uniqueId val="{00000004-CE4A-4282-A753-F0F92D7C755F}"/>
            </c:ext>
          </c:extLst>
        </c:ser>
        <c:ser>
          <c:idx val="5"/>
          <c:order val="5"/>
          <c:tx>
            <c:strRef>
              <c:f>Sheet1!$A$7</c:f>
              <c:strCache>
                <c:ptCount val="1"/>
                <c:pt idx="0">
                  <c:v>College of Osteopathic Medicine at Kansas City U</c:v>
                </c:pt>
              </c:strCache>
            </c:strRef>
          </c:tx>
          <c:spPr>
            <a:ln w="38100" cap="rnd">
              <a:solidFill>
                <a:schemeClr val="accent6"/>
              </a:solidFill>
              <a:prstDash val="sysDot"/>
              <a:round/>
            </a:ln>
            <a:effectLst/>
          </c:spPr>
          <c:marker>
            <c:symbol val="none"/>
          </c:marker>
          <c:cat>
            <c:strRef>
              <c:f>Sheet1!$B$1:$F$1</c:f>
              <c:strCache>
                <c:ptCount val="5"/>
                <c:pt idx="0">
                  <c:v>2011-12</c:v>
                </c:pt>
                <c:pt idx="1">
                  <c:v>2012-13</c:v>
                </c:pt>
                <c:pt idx="2">
                  <c:v>2013-14</c:v>
                </c:pt>
                <c:pt idx="3">
                  <c:v>2014-15</c:v>
                </c:pt>
                <c:pt idx="4">
                  <c:v>2015-16</c:v>
                </c:pt>
              </c:strCache>
            </c:strRef>
          </c:cat>
          <c:val>
            <c:numRef>
              <c:f>Sheet1!$B$7:$F$7</c:f>
              <c:numCache>
                <c:formatCode>General</c:formatCode>
                <c:ptCount val="5"/>
                <c:pt idx="1">
                  <c:v>219</c:v>
                </c:pt>
                <c:pt idx="2">
                  <c:v>235</c:v>
                </c:pt>
                <c:pt idx="3">
                  <c:v>236</c:v>
                </c:pt>
                <c:pt idx="4">
                  <c:v>245</c:v>
                </c:pt>
              </c:numCache>
            </c:numRef>
          </c:val>
          <c:smooth val="0"/>
          <c:extLst>
            <c:ext xmlns:c16="http://schemas.microsoft.com/office/drawing/2014/chart" uri="{C3380CC4-5D6E-409C-BE32-E72D297353CC}">
              <c16:uniqueId val="{00000005-CE4A-4282-A753-F0F92D7C755F}"/>
            </c:ext>
          </c:extLst>
        </c:ser>
        <c:dLbls>
          <c:showLegendKey val="0"/>
          <c:showVal val="0"/>
          <c:showCatName val="0"/>
          <c:showSerName val="0"/>
          <c:showPercent val="0"/>
          <c:showBubbleSize val="0"/>
        </c:dLbls>
        <c:smooth val="0"/>
        <c:axId val="95524352"/>
        <c:axId val="95525888"/>
      </c:lineChart>
      <c:catAx>
        <c:axId val="9552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95525888"/>
        <c:crosses val="autoZero"/>
        <c:auto val="1"/>
        <c:lblAlgn val="ctr"/>
        <c:lblOffset val="100"/>
        <c:noMultiLvlLbl val="0"/>
      </c:catAx>
      <c:valAx>
        <c:axId val="95525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95524352"/>
        <c:crosses val="autoZero"/>
        <c:crossBetween val="between"/>
      </c:valAx>
      <c:spPr>
        <a:noFill/>
        <a:ln>
          <a:noFill/>
        </a:ln>
        <a:effectLst/>
      </c:spPr>
    </c:plotArea>
    <c:legend>
      <c:legendPos val="r"/>
      <c:layout>
        <c:manualLayout>
          <c:xMode val="edge"/>
          <c:yMode val="edge"/>
          <c:x val="0.74365982661258256"/>
          <c:y val="9.0600774350719976E-2"/>
          <c:w val="0.22985188908124071"/>
          <c:h val="0.60739204955263548"/>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baseline="0">
          <a:solidFill>
            <a:sysClr val="windowText" lastClr="000000"/>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b="1"/>
              <a:t>Missouri Population Projections, 2015-2030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Sheet1!$H$2</c:f>
              <c:strCache>
                <c:ptCount val="1"/>
                <c:pt idx="0">
                  <c:v>Population 65 and over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Sheet1!$I$1:$L$1</c:f>
              <c:numCache>
                <c:formatCode>General</c:formatCode>
                <c:ptCount val="4"/>
                <c:pt idx="0">
                  <c:v>2015</c:v>
                </c:pt>
                <c:pt idx="1">
                  <c:v>2020</c:v>
                </c:pt>
                <c:pt idx="2">
                  <c:v>2025</c:v>
                </c:pt>
                <c:pt idx="3">
                  <c:v>2030</c:v>
                </c:pt>
              </c:numCache>
            </c:numRef>
          </c:cat>
          <c:val>
            <c:numRef>
              <c:f>Sheet1!$I$2:$L$2</c:f>
              <c:numCache>
                <c:formatCode>#,##0</c:formatCode>
                <c:ptCount val="4"/>
                <c:pt idx="0">
                  <c:v>922418</c:v>
                </c:pt>
                <c:pt idx="1">
                  <c:v>1047071</c:v>
                </c:pt>
                <c:pt idx="2">
                  <c:v>1189605</c:v>
                </c:pt>
                <c:pt idx="3">
                  <c:v>1301714</c:v>
                </c:pt>
              </c:numCache>
            </c:numRef>
          </c:val>
          <c:extLst>
            <c:ext xmlns:c16="http://schemas.microsoft.com/office/drawing/2014/chart" uri="{C3380CC4-5D6E-409C-BE32-E72D297353CC}">
              <c16:uniqueId val="{00000000-BA42-4225-A70E-537860A8AB67}"/>
            </c:ext>
          </c:extLst>
        </c:ser>
        <c:dLbls>
          <c:dLblPos val="outEnd"/>
          <c:showLegendKey val="0"/>
          <c:showVal val="1"/>
          <c:showCatName val="0"/>
          <c:showSerName val="0"/>
          <c:showPercent val="0"/>
          <c:showBubbleSize val="0"/>
        </c:dLbls>
        <c:gapWidth val="219"/>
        <c:axId val="83681664"/>
        <c:axId val="83683200"/>
      </c:barChart>
      <c:lineChart>
        <c:grouping val="stacked"/>
        <c:varyColors val="0"/>
        <c:ser>
          <c:idx val="1"/>
          <c:order val="1"/>
          <c:tx>
            <c:strRef>
              <c:f>Sheet1!$H$3</c:f>
              <c:strCache>
                <c:ptCount val="1"/>
                <c:pt idx="0">
                  <c:v>Percent of Total Population</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Sheet1!$I$1:$L$1</c:f>
              <c:numCache>
                <c:formatCode>General</c:formatCode>
                <c:ptCount val="4"/>
                <c:pt idx="0">
                  <c:v>2015</c:v>
                </c:pt>
                <c:pt idx="1">
                  <c:v>2020</c:v>
                </c:pt>
                <c:pt idx="2">
                  <c:v>2025</c:v>
                </c:pt>
                <c:pt idx="3">
                  <c:v>2030</c:v>
                </c:pt>
              </c:numCache>
            </c:numRef>
          </c:cat>
          <c:val>
            <c:numRef>
              <c:f>Sheet1!$I$3:$L$3</c:f>
              <c:numCache>
                <c:formatCode>0.0%</c:formatCode>
                <c:ptCount val="4"/>
                <c:pt idx="0">
                  <c:v>0.15197454311320302</c:v>
                </c:pt>
                <c:pt idx="1">
                  <c:v>0.16888563362980133</c:v>
                </c:pt>
                <c:pt idx="2">
                  <c:v>0.18836675499092215</c:v>
                </c:pt>
                <c:pt idx="3">
                  <c:v>0.20243841028849457</c:v>
                </c:pt>
              </c:numCache>
            </c:numRef>
          </c:val>
          <c:smooth val="0"/>
          <c:extLst>
            <c:ext xmlns:c16="http://schemas.microsoft.com/office/drawing/2014/chart" uri="{C3380CC4-5D6E-409C-BE32-E72D297353CC}">
              <c16:uniqueId val="{00000001-BA42-4225-A70E-537860A8AB67}"/>
            </c:ext>
          </c:extLst>
        </c:ser>
        <c:dLbls>
          <c:showLegendKey val="0"/>
          <c:showVal val="0"/>
          <c:showCatName val="0"/>
          <c:showSerName val="0"/>
          <c:showPercent val="0"/>
          <c:showBubbleSize val="0"/>
        </c:dLbls>
        <c:marker val="1"/>
        <c:smooth val="0"/>
        <c:axId val="83691392"/>
        <c:axId val="83689472"/>
      </c:lineChart>
      <c:catAx>
        <c:axId val="8368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683200"/>
        <c:crosses val="autoZero"/>
        <c:auto val="1"/>
        <c:lblAlgn val="ctr"/>
        <c:lblOffset val="100"/>
        <c:noMultiLvlLbl val="0"/>
      </c:catAx>
      <c:valAx>
        <c:axId val="83683200"/>
        <c:scaling>
          <c:orientation val="minMax"/>
          <c:max val="2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Number of People Age 65 and Over</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681664"/>
        <c:crosses val="autoZero"/>
        <c:crossBetween val="between"/>
      </c:valAx>
      <c:valAx>
        <c:axId val="83689472"/>
        <c:scaling>
          <c:orientation val="minMax"/>
        </c:scaling>
        <c:delete val="0"/>
        <c:axPos val="r"/>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Percent of Total Population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691392"/>
        <c:crosses val="max"/>
        <c:crossBetween val="between"/>
      </c:valAx>
      <c:catAx>
        <c:axId val="83691392"/>
        <c:scaling>
          <c:orientation val="minMax"/>
        </c:scaling>
        <c:delete val="1"/>
        <c:axPos val="b"/>
        <c:numFmt formatCode="General" sourceLinked="1"/>
        <c:majorTickMark val="out"/>
        <c:minorTickMark val="none"/>
        <c:tickLblPos val="nextTo"/>
        <c:crossAx val="836894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baseline="0">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00" b="0" i="0" u="none" strike="noStrike" kern="1200" baseline="0">
                <a:solidFill>
                  <a:schemeClr val="tx1"/>
                </a:solidFill>
                <a:latin typeface="+mn-lt"/>
                <a:ea typeface="Times New Roman"/>
                <a:cs typeface="Times New Roman"/>
              </a:defRPr>
            </a:pPr>
            <a:r>
              <a:rPr lang="en-US" sz="1600" b="0" dirty="0" smtClean="0">
                <a:latin typeface="+mn-lt"/>
              </a:rPr>
              <a:t>U.S. Health Spending as Percent of GDP</a:t>
            </a:r>
            <a:endParaRPr lang="en-US" sz="1600" b="0" dirty="0">
              <a:latin typeface="+mn-lt"/>
            </a:endParaRP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Times New Roman"/>
              <a:cs typeface="Times New Roman"/>
            </a:defRPr>
          </a:pPr>
          <a:endParaRPr lang="en-US"/>
        </a:p>
      </c:txPr>
    </c:title>
    <c:autoTitleDeleted val="0"/>
    <c:plotArea>
      <c:layout>
        <c:manualLayout>
          <c:layoutTarget val="inner"/>
          <c:xMode val="edge"/>
          <c:yMode val="edge"/>
          <c:x val="0.11431741101732111"/>
          <c:y val="0.13243911574541875"/>
          <c:w val="0.84461709211987002"/>
          <c:h val="0.73854466512126848"/>
        </c:manualLayout>
      </c:layout>
      <c:lineChart>
        <c:grouping val="standard"/>
        <c:varyColors val="0"/>
        <c:ser>
          <c:idx val="0"/>
          <c:order val="0"/>
          <c:tx>
            <c:strRef>
              <c:f>Sheet1!$B$1</c:f>
              <c:strCache>
                <c:ptCount val="1"/>
                <c:pt idx="0">
                  <c:v>Actual</c:v>
                </c:pt>
              </c:strCache>
            </c:strRef>
          </c:tx>
          <c:spPr>
            <a:ln w="38100" cap="rnd" cmpd="sng" algn="ctr">
              <a:solidFill>
                <a:schemeClr val="accent6">
                  <a:shade val="76000"/>
                </a:schemeClr>
              </a:solidFill>
              <a:prstDash val="solid"/>
              <a:round/>
            </a:ln>
            <a:effectLst/>
          </c:spPr>
          <c:marker>
            <c:symbol val="none"/>
          </c:marker>
          <c:cat>
            <c:numRef>
              <c:f>Sheet1!$A$2:$A$67</c:f>
              <c:numCache>
                <c:formatCode>General</c:formatCode>
                <c:ptCount val="6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numCache>
            </c:numRef>
          </c:cat>
          <c:val>
            <c:numRef>
              <c:f>Sheet1!$B$2:$B$67</c:f>
              <c:numCache>
                <c:formatCode>General</c:formatCode>
                <c:ptCount val="66"/>
                <c:pt idx="0">
                  <c:v>5.0999999999999997E-2</c:v>
                </c:pt>
                <c:pt idx="1">
                  <c:v>5.5E-2</c:v>
                </c:pt>
                <c:pt idx="2">
                  <c:v>5.5E-2</c:v>
                </c:pt>
                <c:pt idx="3">
                  <c:v>5.7000000000000002E-2</c:v>
                </c:pt>
                <c:pt idx="4">
                  <c:v>5.8999999999999997E-2</c:v>
                </c:pt>
                <c:pt idx="5">
                  <c:v>0.06</c:v>
                </c:pt>
                <c:pt idx="6">
                  <c:v>0.06</c:v>
                </c:pt>
                <c:pt idx="7">
                  <c:v>6.3E-2</c:v>
                </c:pt>
                <c:pt idx="8">
                  <c:v>6.6000000000000003E-2</c:v>
                </c:pt>
                <c:pt idx="9">
                  <c:v>6.9000000000000006E-2</c:v>
                </c:pt>
                <c:pt idx="10">
                  <c:v>7.0000000000000007E-2</c:v>
                </c:pt>
                <c:pt idx="11">
                  <c:v>7.4999999999999997E-2</c:v>
                </c:pt>
                <c:pt idx="12">
                  <c:v>7.5999999999999998E-2</c:v>
                </c:pt>
                <c:pt idx="13">
                  <c:v>7.5999999999999998E-2</c:v>
                </c:pt>
                <c:pt idx="14">
                  <c:v>0.08</c:v>
                </c:pt>
                <c:pt idx="15">
                  <c:v>8.4000000000000005E-2</c:v>
                </c:pt>
                <c:pt idx="16">
                  <c:v>8.5999999999999993E-2</c:v>
                </c:pt>
                <c:pt idx="17">
                  <c:v>8.6999999999999994E-2</c:v>
                </c:pt>
                <c:pt idx="18">
                  <c:v>8.6999999999999994E-2</c:v>
                </c:pt>
                <c:pt idx="19">
                  <c:v>8.6999999999999994E-2</c:v>
                </c:pt>
                <c:pt idx="20">
                  <c:v>8.7999999999999995E-2</c:v>
                </c:pt>
                <c:pt idx="21">
                  <c:v>9.6000000000000002E-2</c:v>
                </c:pt>
                <c:pt idx="22">
                  <c:v>0.104</c:v>
                </c:pt>
                <c:pt idx="23">
                  <c:v>0.105</c:v>
                </c:pt>
                <c:pt idx="24">
                  <c:v>0.10299999999999999</c:v>
                </c:pt>
                <c:pt idx="25">
                  <c:v>0.105</c:v>
                </c:pt>
                <c:pt idx="26">
                  <c:v>0.107</c:v>
                </c:pt>
                <c:pt idx="27">
                  <c:v>0.109</c:v>
                </c:pt>
                <c:pt idx="28">
                  <c:v>0.109</c:v>
                </c:pt>
                <c:pt idx="29">
                  <c:v>0.115</c:v>
                </c:pt>
                <c:pt idx="30">
                  <c:v>0.12</c:v>
                </c:pt>
                <c:pt idx="31">
                  <c:v>0.127</c:v>
                </c:pt>
                <c:pt idx="32">
                  <c:v>0.13100000000000001</c:v>
                </c:pt>
                <c:pt idx="33">
                  <c:v>0.13400000000000001</c:v>
                </c:pt>
                <c:pt idx="34">
                  <c:v>0.13300000000000001</c:v>
                </c:pt>
                <c:pt idx="35">
                  <c:v>0.13300000000000001</c:v>
                </c:pt>
                <c:pt idx="36">
                  <c:v>0.13300000000000001</c:v>
                </c:pt>
                <c:pt idx="37">
                  <c:v>0.13200000000000001</c:v>
                </c:pt>
                <c:pt idx="38">
                  <c:v>0.13</c:v>
                </c:pt>
                <c:pt idx="39">
                  <c:v>0.13300000000000001</c:v>
                </c:pt>
                <c:pt idx="40">
                  <c:v>0.13300000000000001</c:v>
                </c:pt>
                <c:pt idx="41">
                  <c:v>0.14000000000000001</c:v>
                </c:pt>
                <c:pt idx="42">
                  <c:v>0.14799999999999999</c:v>
                </c:pt>
                <c:pt idx="43">
                  <c:v>0.154</c:v>
                </c:pt>
                <c:pt idx="44">
                  <c:v>0.154</c:v>
                </c:pt>
                <c:pt idx="45">
                  <c:v>0.155</c:v>
                </c:pt>
                <c:pt idx="46">
                  <c:v>0.156</c:v>
                </c:pt>
                <c:pt idx="47">
                  <c:v>0.159</c:v>
                </c:pt>
                <c:pt idx="48">
                  <c:v>0.16300000000000001</c:v>
                </c:pt>
                <c:pt idx="49">
                  <c:v>0.17299999999999999</c:v>
                </c:pt>
                <c:pt idx="50">
                  <c:v>0.17299999999999999</c:v>
                </c:pt>
                <c:pt idx="51">
                  <c:v>0.17399999999999999</c:v>
                </c:pt>
                <c:pt idx="52">
                  <c:v>0.17299999999999999</c:v>
                </c:pt>
                <c:pt idx="53">
                  <c:v>0.17299999999999999</c:v>
                </c:pt>
                <c:pt idx="54">
                  <c:v>0.17399999999999999</c:v>
                </c:pt>
                <c:pt idx="55">
                  <c:v>0.17799999999999999</c:v>
                </c:pt>
              </c:numCache>
            </c:numRef>
          </c:val>
          <c:smooth val="0"/>
          <c:extLst>
            <c:ext xmlns:c16="http://schemas.microsoft.com/office/drawing/2014/chart" uri="{C3380CC4-5D6E-409C-BE32-E72D297353CC}">
              <c16:uniqueId val="{00000000-B440-4293-83CF-B75B5B3442F1}"/>
            </c:ext>
          </c:extLst>
        </c:ser>
        <c:ser>
          <c:idx val="1"/>
          <c:order val="1"/>
          <c:tx>
            <c:strRef>
              <c:f>Sheet1!$C$1</c:f>
              <c:strCache>
                <c:ptCount val="1"/>
                <c:pt idx="0">
                  <c:v>Projected</c:v>
                </c:pt>
              </c:strCache>
            </c:strRef>
          </c:tx>
          <c:spPr>
            <a:ln w="38100" cap="rnd" cmpd="sng" algn="ctr">
              <a:solidFill>
                <a:schemeClr val="accent6">
                  <a:tint val="77000"/>
                </a:schemeClr>
              </a:solidFill>
              <a:prstDash val="solid"/>
              <a:round/>
            </a:ln>
            <a:effectLst/>
          </c:spPr>
          <c:marker>
            <c:symbol val="none"/>
          </c:marker>
          <c:dPt>
            <c:idx val="60"/>
            <c:bubble3D val="0"/>
            <c:extLst>
              <c:ext xmlns:c16="http://schemas.microsoft.com/office/drawing/2014/chart" uri="{C3380CC4-5D6E-409C-BE32-E72D297353CC}">
                <c16:uniqueId val="{00000001-B440-4293-83CF-B75B5B3442F1}"/>
              </c:ext>
            </c:extLst>
          </c:dPt>
          <c:cat>
            <c:numRef>
              <c:f>Sheet1!$A$2:$A$67</c:f>
              <c:numCache>
                <c:formatCode>General</c:formatCode>
                <c:ptCount val="6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numCache>
            </c:numRef>
          </c:cat>
          <c:val>
            <c:numRef>
              <c:f>Sheet1!$C$2:$C$67</c:f>
              <c:numCache>
                <c:formatCode>General</c:formatCode>
                <c:ptCount val="66"/>
                <c:pt idx="32">
                  <c:v>0</c:v>
                </c:pt>
                <c:pt idx="33">
                  <c:v>0</c:v>
                </c:pt>
                <c:pt idx="55">
                  <c:v>0.17799999999999999</c:v>
                </c:pt>
                <c:pt idx="56">
                  <c:v>0.18099999999999999</c:v>
                </c:pt>
                <c:pt idx="57">
                  <c:v>0.183</c:v>
                </c:pt>
                <c:pt idx="58">
                  <c:v>0.185</c:v>
                </c:pt>
                <c:pt idx="59">
                  <c:v>0.186</c:v>
                </c:pt>
                <c:pt idx="60">
                  <c:v>0.188</c:v>
                </c:pt>
                <c:pt idx="61">
                  <c:v>0.19</c:v>
                </c:pt>
                <c:pt idx="62">
                  <c:v>0.192</c:v>
                </c:pt>
                <c:pt idx="63">
                  <c:v>0.19400000000000001</c:v>
                </c:pt>
                <c:pt idx="64">
                  <c:v>0.19700000000000001</c:v>
                </c:pt>
                <c:pt idx="65">
                  <c:v>0.19900000000000001</c:v>
                </c:pt>
              </c:numCache>
            </c:numRef>
          </c:val>
          <c:smooth val="0"/>
          <c:extLst>
            <c:ext xmlns:c16="http://schemas.microsoft.com/office/drawing/2014/chart" uri="{C3380CC4-5D6E-409C-BE32-E72D297353CC}">
              <c16:uniqueId val="{00000002-B440-4293-83CF-B75B5B3442F1}"/>
            </c:ext>
          </c:extLst>
        </c:ser>
        <c:dLbls>
          <c:showLegendKey val="0"/>
          <c:showVal val="0"/>
          <c:showCatName val="0"/>
          <c:showSerName val="0"/>
          <c:showPercent val="0"/>
          <c:showBubbleSize val="0"/>
        </c:dLbls>
        <c:smooth val="0"/>
        <c:axId val="83845504"/>
        <c:axId val="83847040"/>
      </c:lineChart>
      <c:catAx>
        <c:axId val="83845504"/>
        <c:scaling>
          <c:orientation val="minMax"/>
        </c:scaling>
        <c:delete val="0"/>
        <c:axPos val="b"/>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round/>
            </a:ln>
            <a:effectLst/>
          </c:spPr>
        </c:majorGridlines>
        <c:numFmt formatCode="0" sourceLinked="0"/>
        <c:majorTickMark val="out"/>
        <c:minorTickMark val="none"/>
        <c:tickLblPos val="nextTo"/>
        <c:spPr>
          <a:noFill/>
          <a:ln w="2997" cap="flat" cmpd="sng" algn="ctr">
            <a:solidFill>
              <a:schemeClr val="tx1"/>
            </a:solidFill>
            <a:prstDash val="solid"/>
            <a:round/>
          </a:ln>
          <a:effectLst/>
        </c:spPr>
        <c:txPr>
          <a:bodyPr rot="0" spcFirstLastPara="1" vertOverflow="ellipsis" wrap="square" anchor="ctr" anchorCtr="1"/>
          <a:lstStyle/>
          <a:p>
            <a:pPr>
              <a:defRPr sz="1100" b="1" i="0" u="none" strike="noStrike" kern="1200" baseline="0">
                <a:solidFill>
                  <a:schemeClr val="tx1"/>
                </a:solidFill>
                <a:latin typeface="Arial"/>
                <a:ea typeface="Arial"/>
                <a:cs typeface="Arial"/>
              </a:defRPr>
            </a:pPr>
            <a:endParaRPr lang="en-US"/>
          </a:p>
        </c:txPr>
        <c:crossAx val="83847040"/>
        <c:crosses val="autoZero"/>
        <c:auto val="0"/>
        <c:lblAlgn val="ctr"/>
        <c:lblOffset val="100"/>
        <c:tickLblSkip val="5"/>
        <c:tickMarkSkip val="5"/>
        <c:noMultiLvlLbl val="0"/>
      </c:catAx>
      <c:valAx>
        <c:axId val="83847040"/>
        <c:scaling>
          <c:orientation val="minMax"/>
          <c:max val="0.22000000000000003"/>
          <c:min val="0"/>
        </c:scaling>
        <c:delete val="0"/>
        <c:axPos val="l"/>
        <c:majorGridlines>
          <c:spPr>
            <a:ln w="127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ln>
            <a:effectLst/>
          </c:spPr>
        </c:majorGridlines>
        <c:title>
          <c:tx>
            <c:rich>
              <a:bodyPr rot="-5400000" spcFirstLastPara="1" vertOverflow="ellipsis" vert="horz" wrap="square" anchor="ctr" anchorCtr="1"/>
              <a:lstStyle/>
              <a:p>
                <a:pPr algn="r">
                  <a:defRPr sz="1400" b="0" i="0" u="none" strike="noStrike" kern="1200" baseline="0">
                    <a:solidFill>
                      <a:schemeClr val="tx1"/>
                    </a:solidFill>
                    <a:latin typeface="Arial"/>
                    <a:ea typeface="Arial"/>
                    <a:cs typeface="Arial"/>
                  </a:defRPr>
                </a:pPr>
                <a:r>
                  <a:rPr lang="en-US" sz="1400" b="0" baseline="0" dirty="0" smtClean="0">
                    <a:solidFill>
                      <a:schemeClr val="tx1"/>
                    </a:solidFill>
                  </a:rPr>
                  <a:t>Percent of GDP</a:t>
                </a:r>
                <a:endParaRPr lang="en-US" sz="1400" b="0" baseline="0" dirty="0">
                  <a:solidFill>
                    <a:schemeClr val="tx1"/>
                  </a:solidFill>
                </a:endParaRPr>
              </a:p>
            </c:rich>
          </c:tx>
          <c:layout>
            <c:manualLayout>
              <c:xMode val="edge"/>
              <c:yMode val="edge"/>
              <c:x val="1.177698289153677E-2"/>
              <c:y val="0.24815717397806067"/>
            </c:manualLayout>
          </c:layout>
          <c:overlay val="0"/>
          <c:spPr>
            <a:noFill/>
            <a:ln w="23973">
              <a:noFill/>
            </a:ln>
            <a:effectLst/>
          </c:spPr>
          <c:txPr>
            <a:bodyPr rot="-5400000" spcFirstLastPara="1" vertOverflow="ellipsis" vert="horz" wrap="square" anchor="ctr" anchorCtr="1"/>
            <a:lstStyle/>
            <a:p>
              <a:pPr algn="r">
                <a:defRPr sz="1400" b="0" i="0" u="none" strike="noStrike" kern="1200" baseline="0">
                  <a:solidFill>
                    <a:schemeClr val="tx1"/>
                  </a:solidFill>
                  <a:latin typeface="Arial"/>
                  <a:ea typeface="Arial"/>
                  <a:cs typeface="Arial"/>
                </a:defRPr>
              </a:pPr>
              <a:endParaRPr lang="en-US"/>
            </a:p>
          </c:txPr>
        </c:title>
        <c:numFmt formatCode="0%" sourceLinked="0"/>
        <c:majorTickMark val="out"/>
        <c:minorTickMark val="none"/>
        <c:tickLblPos val="nextTo"/>
        <c:spPr>
          <a:noFill/>
          <a:ln w="2997" cap="flat" cmpd="sng" algn="ctr">
            <a:solidFill>
              <a:schemeClr val="tx1"/>
            </a:solidFill>
            <a:prstDash val="solid"/>
            <a:round/>
          </a:ln>
          <a:effectLst/>
        </c:spPr>
        <c:txPr>
          <a:bodyPr rot="0" spcFirstLastPara="1" vertOverflow="ellipsis" wrap="square" anchor="ctr" anchorCtr="1"/>
          <a:lstStyle/>
          <a:p>
            <a:pPr>
              <a:defRPr sz="1050" b="1" i="0" u="none" strike="noStrike" kern="1200" baseline="0">
                <a:solidFill>
                  <a:schemeClr val="tx1"/>
                </a:solidFill>
                <a:latin typeface="Arial"/>
                <a:ea typeface="Arial"/>
                <a:cs typeface="Arial"/>
              </a:defRPr>
            </a:pPr>
            <a:endParaRPr lang="en-US"/>
          </a:p>
        </c:txPr>
        <c:crossAx val="83845504"/>
        <c:crosses val="autoZero"/>
        <c:crossBetween val="midCat"/>
        <c:majorUnit val="5.000000000000001E-2"/>
      </c:valAx>
      <c:spPr>
        <a:noFill/>
        <a:ln w="23973">
          <a:noFill/>
        </a:ln>
        <a:effectLst/>
      </c:spPr>
    </c:plotArea>
    <c:legend>
      <c:legendPos val="r"/>
      <c:layout>
        <c:manualLayout>
          <c:xMode val="edge"/>
          <c:yMode val="edge"/>
          <c:x val="0.13509543992749581"/>
          <c:y val="0.22652254271780636"/>
          <c:w val="0.36514983351831293"/>
          <c:h val="8.2031250000000014E-2"/>
        </c:manualLayout>
      </c:layout>
      <c:overlay val="0"/>
      <c:spPr>
        <a:noFill/>
        <a:ln w="2997">
          <a:solidFill>
            <a:schemeClr val="tx1"/>
          </a:solidFill>
          <a:prstDash val="solid"/>
        </a:ln>
        <a:effectLst/>
      </c:spPr>
      <c:txPr>
        <a:bodyPr rot="0" spcFirstLastPara="1" vertOverflow="ellipsis" vert="horz" wrap="square" anchor="ctr" anchorCtr="1"/>
        <a:lstStyle/>
        <a:p>
          <a:pPr>
            <a:defRPr sz="1737" b="0"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12700" cap="flat" cmpd="sng" algn="ctr">
      <a:noFill/>
      <a:prstDash val="solid"/>
    </a:ln>
    <a:effectLst/>
  </c:spPr>
  <c:txPr>
    <a:bodyPr/>
    <a:lstStyle/>
    <a:p>
      <a:pPr>
        <a:defRPr sz="1699"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0.09852</cdr:x>
      <cdr:y>0.00442</cdr:y>
    </cdr:from>
    <cdr:to>
      <cdr:x>0.99011</cdr:x>
      <cdr:y>0.23009</cdr:y>
    </cdr:to>
    <cdr:sp macro="" textlink="">
      <cdr:nvSpPr>
        <cdr:cNvPr id="2" name="TextBox 1"/>
        <cdr:cNvSpPr txBox="1"/>
      </cdr:nvSpPr>
      <cdr:spPr>
        <a:xfrm xmlns:a="http://schemas.openxmlformats.org/drawingml/2006/main">
          <a:off x="441063" y="12911"/>
          <a:ext cx="3991411" cy="6591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Distribution of Uninsured Population in Missouri, by Income,</a:t>
          </a:r>
          <a:r>
            <a:rPr lang="en-US" sz="1400" b="1" baseline="0" dirty="0"/>
            <a:t> 2016</a:t>
          </a:r>
          <a:endParaRPr lang="en-US" sz="1400" b="1" dirty="0"/>
        </a:p>
        <a:p xmlns:a="http://schemas.openxmlformats.org/drawingml/2006/main">
          <a:endParaRPr lang="en-US" sz="1100" b="0" i="0" dirty="0">
            <a:latin typeface="Calibri" charset="0"/>
            <a:ea typeface="Calibri" charset="0"/>
            <a:cs typeface="Calibri" charset="0"/>
          </a:endParaRPr>
        </a:p>
      </cdr:txBody>
    </cdr:sp>
  </cdr:relSizeAnchor>
  <cdr:relSizeAnchor xmlns:cdr="http://schemas.openxmlformats.org/drawingml/2006/chartDrawing">
    <cdr:from>
      <cdr:x>0.47677</cdr:x>
      <cdr:y>0.41253</cdr:y>
    </cdr:from>
    <cdr:to>
      <cdr:x>0.65745</cdr:x>
      <cdr:y>0.62391</cdr:y>
    </cdr:to>
    <cdr:sp macro="" textlink="">
      <cdr:nvSpPr>
        <cdr:cNvPr id="3" name="TextBox 2"/>
        <cdr:cNvSpPr txBox="1"/>
      </cdr:nvSpPr>
      <cdr:spPr>
        <a:xfrm xmlns:a="http://schemas.openxmlformats.org/drawingml/2006/main">
          <a:off x="2134386" y="1205005"/>
          <a:ext cx="808854" cy="6174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bg1"/>
              </a:solidFill>
            </a:rPr>
            <a:t>229,084</a:t>
          </a:r>
        </a:p>
        <a:p xmlns:a="http://schemas.openxmlformats.org/drawingml/2006/main">
          <a:r>
            <a:rPr lang="en-US" sz="1400" dirty="0">
              <a:solidFill>
                <a:schemeClr val="bg1"/>
              </a:solidFill>
            </a:rPr>
            <a:t>(</a:t>
          </a:r>
          <a:r>
            <a:rPr lang="en-US" sz="1400" dirty="0" smtClean="0">
              <a:solidFill>
                <a:schemeClr val="bg1"/>
              </a:solidFill>
            </a:rPr>
            <a:t>43%)</a:t>
          </a:r>
          <a:endParaRPr lang="en-US" sz="1400" dirty="0">
            <a:solidFill>
              <a:schemeClr val="bg1"/>
            </a:solidFill>
          </a:endParaRPr>
        </a:p>
      </cdr:txBody>
    </cdr:sp>
  </cdr:relSizeAnchor>
  <cdr:relSizeAnchor xmlns:cdr="http://schemas.openxmlformats.org/drawingml/2006/chartDrawing">
    <cdr:from>
      <cdr:x>0.2969</cdr:x>
      <cdr:y>0.60109</cdr:y>
    </cdr:from>
    <cdr:to>
      <cdr:x>0.49007</cdr:x>
      <cdr:y>0.75109</cdr:y>
    </cdr:to>
    <cdr:sp macro="" textlink="">
      <cdr:nvSpPr>
        <cdr:cNvPr id="4" name="TextBox 1"/>
        <cdr:cNvSpPr txBox="1"/>
      </cdr:nvSpPr>
      <cdr:spPr>
        <a:xfrm xmlns:a="http://schemas.openxmlformats.org/drawingml/2006/main">
          <a:off x="1329152" y="1755784"/>
          <a:ext cx="864770" cy="4381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chemeClr val="bg1"/>
              </a:solidFill>
            </a:rPr>
            <a:t>238,658</a:t>
          </a:r>
        </a:p>
        <a:p xmlns:a="http://schemas.openxmlformats.org/drawingml/2006/main">
          <a:r>
            <a:rPr lang="en-US" sz="1400" dirty="0">
              <a:solidFill>
                <a:schemeClr val="bg1"/>
              </a:solidFill>
            </a:rPr>
            <a:t>(</a:t>
          </a:r>
          <a:r>
            <a:rPr lang="en-US" sz="1400" dirty="0" smtClean="0">
              <a:solidFill>
                <a:schemeClr val="bg1"/>
              </a:solidFill>
            </a:rPr>
            <a:t>45%)</a:t>
          </a:r>
          <a:endParaRPr lang="en-US" sz="1400" dirty="0">
            <a:solidFill>
              <a:schemeClr val="bg1"/>
            </a:solidFill>
          </a:endParaRPr>
        </a:p>
      </cdr:txBody>
    </cdr:sp>
  </cdr:relSizeAnchor>
  <cdr:relSizeAnchor xmlns:cdr="http://schemas.openxmlformats.org/drawingml/2006/chartDrawing">
    <cdr:from>
      <cdr:x>0.33019</cdr:x>
      <cdr:y>0.23575</cdr:y>
    </cdr:from>
    <cdr:to>
      <cdr:x>0.48723</cdr:x>
      <cdr:y>0.45435</cdr:y>
    </cdr:to>
    <cdr:sp macro="" textlink="">
      <cdr:nvSpPr>
        <cdr:cNvPr id="6" name="TextBox 1"/>
        <cdr:cNvSpPr txBox="1"/>
      </cdr:nvSpPr>
      <cdr:spPr>
        <a:xfrm xmlns:a="http://schemas.openxmlformats.org/drawingml/2006/main">
          <a:off x="1478168" y="688638"/>
          <a:ext cx="703039" cy="6385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ysClr val="windowText" lastClr="000000"/>
              </a:solidFill>
            </a:rPr>
            <a:t>61,506</a:t>
          </a:r>
        </a:p>
        <a:p xmlns:a="http://schemas.openxmlformats.org/drawingml/2006/main">
          <a:r>
            <a:rPr lang="en-US" sz="1100" dirty="0">
              <a:solidFill>
                <a:sysClr val="windowText" lastClr="000000"/>
              </a:solidFill>
            </a:rPr>
            <a:t>(</a:t>
          </a:r>
          <a:r>
            <a:rPr lang="en-US" sz="1100" dirty="0" smtClean="0">
              <a:solidFill>
                <a:sysClr val="windowText" lastClr="000000"/>
              </a:solidFill>
            </a:rPr>
            <a:t>12%)</a:t>
          </a:r>
          <a:endParaRPr lang="en-US" sz="1100" dirty="0">
            <a:solidFill>
              <a:sysClr val="windowText" lastClr="00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F11DD54-7E48-42B6-A31B-3F8D2122638A}" type="datetimeFigureOut">
              <a:rPr lang="en-US" smtClean="0"/>
              <a:t>10/18/2023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750969-F10D-4EF3-ADED-8D3181376B94}" type="slidenum">
              <a:rPr lang="en-US" smtClean="0"/>
              <a:t>‹#›</a:t>
            </a:fld>
            <a:endParaRPr lang="en-US"/>
          </a:p>
        </p:txBody>
      </p:sp>
    </p:spTree>
    <p:extLst>
      <p:ext uri="{BB962C8B-B14F-4D97-AF65-F5344CB8AC3E}">
        <p14:creationId xmlns:p14="http://schemas.microsoft.com/office/powerpoint/2010/main" val="2544696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750969-F10D-4EF3-ADED-8D3181376B94}" type="slidenum">
              <a:rPr lang="en-US" smtClean="0"/>
              <a:t>1</a:t>
            </a:fld>
            <a:endParaRPr lang="en-US"/>
          </a:p>
        </p:txBody>
      </p:sp>
    </p:spTree>
    <p:extLst>
      <p:ext uri="{BB962C8B-B14F-4D97-AF65-F5344CB8AC3E}">
        <p14:creationId xmlns:p14="http://schemas.microsoft.com/office/powerpoint/2010/main" val="1038513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http://www.chronicdisease.org/?page=whyweneedph2imphc</a:t>
            </a:r>
          </a:p>
          <a:p>
            <a:r>
              <a:rPr lang="en-US" dirty="0" smtClean="0"/>
              <a:t>updated with 2016 figures.</a:t>
            </a:r>
            <a:endParaRPr lang="en-US" dirty="0"/>
          </a:p>
        </p:txBody>
      </p:sp>
      <p:sp>
        <p:nvSpPr>
          <p:cNvPr id="4" name="Slide Number Placeholder 3"/>
          <p:cNvSpPr>
            <a:spLocks noGrp="1"/>
          </p:cNvSpPr>
          <p:nvPr>
            <p:ph type="sldNum" sz="quarter" idx="10"/>
          </p:nvPr>
        </p:nvSpPr>
        <p:spPr/>
        <p:txBody>
          <a:bodyPr/>
          <a:lstStyle/>
          <a:p>
            <a:fld id="{AA750969-F10D-4EF3-ADED-8D3181376B94}" type="slidenum">
              <a:rPr lang="en-US" smtClean="0"/>
              <a:t>10</a:t>
            </a:fld>
            <a:endParaRPr lang="en-US"/>
          </a:p>
        </p:txBody>
      </p:sp>
    </p:spTree>
    <p:extLst>
      <p:ext uri="{BB962C8B-B14F-4D97-AF65-F5344CB8AC3E}">
        <p14:creationId xmlns:p14="http://schemas.microsoft.com/office/powerpoint/2010/main" val="3394257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https://missourihealthmatters.com/resources/469-percent-increase-uncompensated-care-cost-missouri-hospitals-10-years/</a:t>
            </a:r>
          </a:p>
        </p:txBody>
      </p:sp>
      <p:sp>
        <p:nvSpPr>
          <p:cNvPr id="4" name="Slide Number Placeholder 3"/>
          <p:cNvSpPr>
            <a:spLocks noGrp="1"/>
          </p:cNvSpPr>
          <p:nvPr>
            <p:ph type="sldNum" sz="quarter" idx="10"/>
          </p:nvPr>
        </p:nvSpPr>
        <p:spPr/>
        <p:txBody>
          <a:bodyPr/>
          <a:lstStyle/>
          <a:p>
            <a:fld id="{AA750969-F10D-4EF3-ADED-8D3181376B94}" type="slidenum">
              <a:rPr lang="en-US" smtClean="0"/>
              <a:t>11</a:t>
            </a:fld>
            <a:endParaRPr lang="en-US"/>
          </a:p>
        </p:txBody>
      </p:sp>
    </p:spTree>
    <p:extLst>
      <p:ext uri="{BB962C8B-B14F-4D97-AF65-F5344CB8AC3E}">
        <p14:creationId xmlns:p14="http://schemas.microsoft.com/office/powerpoint/2010/main" val="3423152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750969-F10D-4EF3-ADED-8D3181376B94}" type="slidenum">
              <a:rPr lang="en-US" smtClean="0"/>
              <a:t>12</a:t>
            </a:fld>
            <a:endParaRPr lang="en-US"/>
          </a:p>
        </p:txBody>
      </p:sp>
    </p:spTree>
    <p:extLst>
      <p:ext uri="{BB962C8B-B14F-4D97-AF65-F5344CB8AC3E}">
        <p14:creationId xmlns:p14="http://schemas.microsoft.com/office/powerpoint/2010/main" val="41041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750969-F10D-4EF3-ADED-8D3181376B94}" type="slidenum">
              <a:rPr lang="en-US" smtClean="0"/>
              <a:t>13</a:t>
            </a:fld>
            <a:endParaRPr lang="en-US"/>
          </a:p>
        </p:txBody>
      </p:sp>
    </p:spTree>
    <p:extLst>
      <p:ext uri="{BB962C8B-B14F-4D97-AF65-F5344CB8AC3E}">
        <p14:creationId xmlns:p14="http://schemas.microsoft.com/office/powerpoint/2010/main" val="103470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750969-F10D-4EF3-ADED-8D3181376B94}" type="slidenum">
              <a:rPr lang="en-US" smtClean="0"/>
              <a:t>15</a:t>
            </a:fld>
            <a:endParaRPr lang="en-US"/>
          </a:p>
        </p:txBody>
      </p:sp>
    </p:spTree>
    <p:extLst>
      <p:ext uri="{BB962C8B-B14F-4D97-AF65-F5344CB8AC3E}">
        <p14:creationId xmlns:p14="http://schemas.microsoft.com/office/powerpoint/2010/main" val="2324058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750969-F10D-4EF3-ADED-8D3181376B94}" type="slidenum">
              <a:rPr lang="en-US" smtClean="0"/>
              <a:t>17</a:t>
            </a:fld>
            <a:endParaRPr lang="en-US"/>
          </a:p>
        </p:txBody>
      </p:sp>
    </p:spTree>
    <p:extLst>
      <p:ext uri="{BB962C8B-B14F-4D97-AF65-F5344CB8AC3E}">
        <p14:creationId xmlns:p14="http://schemas.microsoft.com/office/powerpoint/2010/main" val="85246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750969-F10D-4EF3-ADED-8D3181376B94}" type="slidenum">
              <a:rPr lang="en-US" smtClean="0"/>
              <a:t>20</a:t>
            </a:fld>
            <a:endParaRPr lang="en-US"/>
          </a:p>
        </p:txBody>
      </p:sp>
    </p:spTree>
    <p:extLst>
      <p:ext uri="{BB962C8B-B14F-4D97-AF65-F5344CB8AC3E}">
        <p14:creationId xmlns:p14="http://schemas.microsoft.com/office/powerpoint/2010/main" val="130006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750969-F10D-4EF3-ADED-8D3181376B94}" type="slidenum">
              <a:rPr lang="en-US" smtClean="0"/>
              <a:t>2</a:t>
            </a:fld>
            <a:endParaRPr lang="en-US"/>
          </a:p>
        </p:txBody>
      </p:sp>
    </p:spTree>
    <p:extLst>
      <p:ext uri="{BB962C8B-B14F-4D97-AF65-F5344CB8AC3E}">
        <p14:creationId xmlns:p14="http://schemas.microsoft.com/office/powerpoint/2010/main" val="3309788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750969-F10D-4EF3-ADED-8D3181376B94}" type="slidenum">
              <a:rPr lang="en-US" smtClean="0"/>
              <a:t>3</a:t>
            </a:fld>
            <a:endParaRPr lang="en-US"/>
          </a:p>
        </p:txBody>
      </p:sp>
    </p:spTree>
    <p:extLst>
      <p:ext uri="{BB962C8B-B14F-4D97-AF65-F5344CB8AC3E}">
        <p14:creationId xmlns:p14="http://schemas.microsoft.com/office/powerpoint/2010/main" val="1189801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750969-F10D-4EF3-ADED-8D3181376B94}" type="slidenum">
              <a:rPr lang="en-US" smtClean="0"/>
              <a:t>4</a:t>
            </a:fld>
            <a:endParaRPr lang="en-US"/>
          </a:p>
        </p:txBody>
      </p:sp>
    </p:spTree>
    <p:extLst>
      <p:ext uri="{BB962C8B-B14F-4D97-AF65-F5344CB8AC3E}">
        <p14:creationId xmlns:p14="http://schemas.microsoft.com/office/powerpoint/2010/main" val="1689710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CHEP analysis of AHRF 2015-16 data.</a:t>
            </a:r>
            <a:endParaRPr lang="en-US" dirty="0"/>
          </a:p>
        </p:txBody>
      </p:sp>
      <p:sp>
        <p:nvSpPr>
          <p:cNvPr id="4" name="Slide Number Placeholder 3"/>
          <p:cNvSpPr>
            <a:spLocks noGrp="1"/>
          </p:cNvSpPr>
          <p:nvPr>
            <p:ph type="sldNum" sz="quarter" idx="10"/>
          </p:nvPr>
        </p:nvSpPr>
        <p:spPr/>
        <p:txBody>
          <a:bodyPr/>
          <a:lstStyle/>
          <a:p>
            <a:fld id="{AA750969-F10D-4EF3-ADED-8D3181376B94}" type="slidenum">
              <a:rPr lang="en-US" smtClean="0"/>
              <a:t>5</a:t>
            </a:fld>
            <a:endParaRPr lang="en-US"/>
          </a:p>
        </p:txBody>
      </p:sp>
    </p:spTree>
    <p:extLst>
      <p:ext uri="{BB962C8B-B14F-4D97-AF65-F5344CB8AC3E}">
        <p14:creationId xmlns:p14="http://schemas.microsoft.com/office/powerpoint/2010/main" val="670792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https://www.americashealthrankings.org/learn/reports/2016-annual-report/state-summaries-Missouri</a:t>
            </a:r>
          </a:p>
          <a:p>
            <a:r>
              <a:rPr lang="en-US" b="1" dirty="0" smtClean="0"/>
              <a:t>RANKS-</a:t>
            </a:r>
            <a:r>
              <a:rPr lang="en-US" b="1" baseline="0" dirty="0" smtClean="0"/>
              <a:t> 46</a:t>
            </a:r>
            <a:r>
              <a:rPr lang="en-US" b="1" baseline="30000" dirty="0" smtClean="0"/>
              <a:t>th</a:t>
            </a:r>
            <a:r>
              <a:rPr lang="en-US" b="1" baseline="0" dirty="0" smtClean="0"/>
              <a:t> in smoking;  40</a:t>
            </a:r>
            <a:r>
              <a:rPr lang="en-US" b="1" baseline="30000" dirty="0" smtClean="0"/>
              <a:t>th</a:t>
            </a:r>
            <a:r>
              <a:rPr lang="en-US" b="1" baseline="0" dirty="0" smtClean="0"/>
              <a:t> in obesity; 36</a:t>
            </a:r>
            <a:r>
              <a:rPr lang="en-US" b="1" baseline="30000" dirty="0" smtClean="0"/>
              <a:t>th</a:t>
            </a:r>
            <a:r>
              <a:rPr lang="en-US" b="1" baseline="0" dirty="0" smtClean="0"/>
              <a:t> in drug deaths</a:t>
            </a:r>
            <a:endParaRPr lang="en-US" b="1" dirty="0"/>
          </a:p>
        </p:txBody>
      </p:sp>
      <p:sp>
        <p:nvSpPr>
          <p:cNvPr id="4" name="Slide Number Placeholder 3"/>
          <p:cNvSpPr>
            <a:spLocks noGrp="1"/>
          </p:cNvSpPr>
          <p:nvPr>
            <p:ph type="sldNum" sz="quarter" idx="10"/>
          </p:nvPr>
        </p:nvSpPr>
        <p:spPr/>
        <p:txBody>
          <a:bodyPr/>
          <a:lstStyle/>
          <a:p>
            <a:fld id="{AA750969-F10D-4EF3-ADED-8D3181376B94}" type="slidenum">
              <a:rPr lang="en-US" smtClean="0"/>
              <a:t>6</a:t>
            </a:fld>
            <a:endParaRPr lang="en-US"/>
          </a:p>
        </p:txBody>
      </p:sp>
    </p:spTree>
    <p:extLst>
      <p:ext uri="{BB962C8B-B14F-4D97-AF65-F5344CB8AC3E}">
        <p14:creationId xmlns:p14="http://schemas.microsoft.com/office/powerpoint/2010/main" val="3745528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https://www.seniorcare.com/directory/mo/ citing U.S. Census population</a:t>
            </a:r>
            <a:r>
              <a:rPr lang="en-US" baseline="0" dirty="0" smtClean="0"/>
              <a:t> projections.</a:t>
            </a:r>
          </a:p>
          <a:p>
            <a:r>
              <a:rPr lang="en-US" dirty="0" smtClean="0"/>
              <a:t>Population Projections, United States, 2004 - 2030, by state, age and sex, on CDC WONDER Online Database,"</a:t>
            </a:r>
          </a:p>
          <a:p>
            <a:r>
              <a:rPr lang="en-US" dirty="0" smtClean="0"/>
              <a:t>"September 2005. Accessed at http://wonder.cdc.gov/population-projections.html on Oct 11, 2017 2:11:04 PM"</a:t>
            </a:r>
            <a:endParaRPr lang="en-US" dirty="0"/>
          </a:p>
        </p:txBody>
      </p:sp>
      <p:sp>
        <p:nvSpPr>
          <p:cNvPr id="4" name="Slide Number Placeholder 3"/>
          <p:cNvSpPr>
            <a:spLocks noGrp="1"/>
          </p:cNvSpPr>
          <p:nvPr>
            <p:ph type="sldNum" sz="quarter" idx="10"/>
          </p:nvPr>
        </p:nvSpPr>
        <p:spPr/>
        <p:txBody>
          <a:bodyPr/>
          <a:lstStyle/>
          <a:p>
            <a:fld id="{AA750969-F10D-4EF3-ADED-8D3181376B94}" type="slidenum">
              <a:rPr lang="en-US" smtClean="0"/>
              <a:t>7</a:t>
            </a:fld>
            <a:endParaRPr lang="en-US"/>
          </a:p>
        </p:txBody>
      </p:sp>
    </p:spTree>
    <p:extLst>
      <p:ext uri="{BB962C8B-B14F-4D97-AF65-F5344CB8AC3E}">
        <p14:creationId xmlns:p14="http://schemas.microsoft.com/office/powerpoint/2010/main" val="1612869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750969-F10D-4EF3-ADED-8D3181376B94}" type="slidenum">
              <a:rPr lang="en-US" smtClean="0"/>
              <a:t>8</a:t>
            </a:fld>
            <a:endParaRPr lang="en-US"/>
          </a:p>
        </p:txBody>
      </p:sp>
    </p:spTree>
    <p:extLst>
      <p:ext uri="{BB962C8B-B14F-4D97-AF65-F5344CB8AC3E}">
        <p14:creationId xmlns:p14="http://schemas.microsoft.com/office/powerpoint/2010/main" val="1393329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Spending/GDP source:  World Bank</a:t>
            </a:r>
          </a:p>
          <a:p>
            <a:r>
              <a:rPr lang="en-US" dirty="0"/>
              <a:t>SOURCE: </a:t>
            </a:r>
            <a:r>
              <a:rPr lang="en-US" i="1" dirty="0"/>
              <a:t>Multiple Chronic Conditions in the United States</a:t>
            </a:r>
            <a:r>
              <a:rPr lang="en-US" dirty="0"/>
              <a:t>, Christine </a:t>
            </a:r>
            <a:r>
              <a:rPr lang="en-US" dirty="0" err="1"/>
              <a:t>Buttorff</a:t>
            </a:r>
            <a:r>
              <a:rPr lang="en-US" dirty="0"/>
              <a:t> et al., RAND Corporation, TL-221-PFCD, 2017 (available at www.rand.org/t/TL221).</a:t>
            </a:r>
          </a:p>
        </p:txBody>
      </p:sp>
      <p:sp>
        <p:nvSpPr>
          <p:cNvPr id="4" name="Slide Number Placeholder 3"/>
          <p:cNvSpPr>
            <a:spLocks noGrp="1"/>
          </p:cNvSpPr>
          <p:nvPr>
            <p:ph type="sldNum" sz="quarter" idx="10"/>
          </p:nvPr>
        </p:nvSpPr>
        <p:spPr/>
        <p:txBody>
          <a:bodyPr/>
          <a:lstStyle/>
          <a:p>
            <a:fld id="{AA750969-F10D-4EF3-ADED-8D3181376B94}" type="slidenum">
              <a:rPr lang="en-US" smtClean="0"/>
              <a:t>9</a:t>
            </a:fld>
            <a:endParaRPr lang="en-US"/>
          </a:p>
        </p:txBody>
      </p:sp>
    </p:spTree>
    <p:extLst>
      <p:ext uri="{BB962C8B-B14F-4D97-AF65-F5344CB8AC3E}">
        <p14:creationId xmlns:p14="http://schemas.microsoft.com/office/powerpoint/2010/main" val="3462595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C85D07-1ACA-4DF9-8C02-F6F168E5A699}"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3ACF-B26E-4993-8294-75A3F4B61AD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31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C85D07-1ACA-4DF9-8C02-F6F168E5A699}"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3ACF-B26E-4993-8294-75A3F4B61ADF}" type="slidenum">
              <a:rPr lang="en-US" smtClean="0"/>
              <a:t>‹#›</a:t>
            </a:fld>
            <a:endParaRPr lang="en-US"/>
          </a:p>
        </p:txBody>
      </p:sp>
    </p:spTree>
    <p:extLst>
      <p:ext uri="{BB962C8B-B14F-4D97-AF65-F5344CB8AC3E}">
        <p14:creationId xmlns:p14="http://schemas.microsoft.com/office/powerpoint/2010/main" val="349804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C85D07-1ACA-4DF9-8C02-F6F168E5A699}"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3ACF-B26E-4993-8294-75A3F4B61ADF}" type="slidenum">
              <a:rPr lang="en-US" smtClean="0"/>
              <a:t>‹#›</a:t>
            </a:fld>
            <a:endParaRPr lang="en-US"/>
          </a:p>
        </p:txBody>
      </p:sp>
    </p:spTree>
    <p:extLst>
      <p:ext uri="{BB962C8B-B14F-4D97-AF65-F5344CB8AC3E}">
        <p14:creationId xmlns:p14="http://schemas.microsoft.com/office/powerpoint/2010/main" val="38264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C85D07-1ACA-4DF9-8C02-F6F168E5A699}"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3ACF-B26E-4993-8294-75A3F4B61ADF}" type="slidenum">
              <a:rPr lang="en-US" smtClean="0"/>
              <a:t>‹#›</a:t>
            </a:fld>
            <a:endParaRPr lang="en-US"/>
          </a:p>
        </p:txBody>
      </p:sp>
    </p:spTree>
    <p:extLst>
      <p:ext uri="{BB962C8B-B14F-4D97-AF65-F5344CB8AC3E}">
        <p14:creationId xmlns:p14="http://schemas.microsoft.com/office/powerpoint/2010/main" val="37009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C85D07-1ACA-4DF9-8C02-F6F168E5A699}"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3ACF-B26E-4993-8294-75A3F4B61AD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182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C85D07-1ACA-4DF9-8C02-F6F168E5A699}"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3ACF-B26E-4993-8294-75A3F4B61ADF}" type="slidenum">
              <a:rPr lang="en-US" smtClean="0"/>
              <a:t>‹#›</a:t>
            </a:fld>
            <a:endParaRPr lang="en-US"/>
          </a:p>
        </p:txBody>
      </p:sp>
    </p:spTree>
    <p:extLst>
      <p:ext uri="{BB962C8B-B14F-4D97-AF65-F5344CB8AC3E}">
        <p14:creationId xmlns:p14="http://schemas.microsoft.com/office/powerpoint/2010/main" val="352676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C85D07-1ACA-4DF9-8C02-F6F168E5A699}" type="datetimeFigureOut">
              <a:rPr lang="en-US" smtClean="0"/>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93ACF-B26E-4993-8294-75A3F4B61ADF}" type="slidenum">
              <a:rPr lang="en-US" smtClean="0"/>
              <a:t>‹#›</a:t>
            </a:fld>
            <a:endParaRPr lang="en-US"/>
          </a:p>
        </p:txBody>
      </p:sp>
    </p:spTree>
    <p:extLst>
      <p:ext uri="{BB962C8B-B14F-4D97-AF65-F5344CB8AC3E}">
        <p14:creationId xmlns:p14="http://schemas.microsoft.com/office/powerpoint/2010/main" val="2782873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C85D07-1ACA-4DF9-8C02-F6F168E5A699}" type="datetimeFigureOut">
              <a:rPr lang="en-US" smtClean="0"/>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93ACF-B26E-4993-8294-75A3F4B61ADF}" type="slidenum">
              <a:rPr lang="en-US" smtClean="0"/>
              <a:t>‹#›</a:t>
            </a:fld>
            <a:endParaRPr lang="en-US"/>
          </a:p>
        </p:txBody>
      </p:sp>
    </p:spTree>
    <p:extLst>
      <p:ext uri="{BB962C8B-B14F-4D97-AF65-F5344CB8AC3E}">
        <p14:creationId xmlns:p14="http://schemas.microsoft.com/office/powerpoint/2010/main" val="2267027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2C85D07-1ACA-4DF9-8C02-F6F168E5A699}" type="datetimeFigureOut">
              <a:rPr lang="en-US" smtClean="0"/>
              <a:t>10/18/2023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7293ACF-B26E-4993-8294-75A3F4B61ADF}" type="slidenum">
              <a:rPr lang="en-US" smtClean="0"/>
              <a:t>‹#›</a:t>
            </a:fld>
            <a:endParaRPr lang="en-US"/>
          </a:p>
        </p:txBody>
      </p:sp>
    </p:spTree>
    <p:extLst>
      <p:ext uri="{BB962C8B-B14F-4D97-AF65-F5344CB8AC3E}">
        <p14:creationId xmlns:p14="http://schemas.microsoft.com/office/powerpoint/2010/main" val="4093817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2C85D07-1ACA-4DF9-8C02-F6F168E5A699}" type="datetimeFigureOut">
              <a:rPr lang="en-US" smtClean="0"/>
              <a:t>10/18/2023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293ACF-B26E-4993-8294-75A3F4B61ADF}" type="slidenum">
              <a:rPr lang="en-US" smtClean="0"/>
              <a:t>‹#›</a:t>
            </a:fld>
            <a:endParaRPr lang="en-US"/>
          </a:p>
        </p:txBody>
      </p:sp>
    </p:spTree>
    <p:extLst>
      <p:ext uri="{BB962C8B-B14F-4D97-AF65-F5344CB8AC3E}">
        <p14:creationId xmlns:p14="http://schemas.microsoft.com/office/powerpoint/2010/main" val="363582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C85D07-1ACA-4DF9-8C02-F6F168E5A699}"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3ACF-B26E-4993-8294-75A3F4B61ADF}" type="slidenum">
              <a:rPr lang="en-US" smtClean="0"/>
              <a:t>‹#›</a:t>
            </a:fld>
            <a:endParaRPr lang="en-US"/>
          </a:p>
        </p:txBody>
      </p:sp>
    </p:spTree>
    <p:extLst>
      <p:ext uri="{BB962C8B-B14F-4D97-AF65-F5344CB8AC3E}">
        <p14:creationId xmlns:p14="http://schemas.microsoft.com/office/powerpoint/2010/main" val="107942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2C85D07-1ACA-4DF9-8C02-F6F168E5A699}" type="datetimeFigureOut">
              <a:rPr lang="en-US" smtClean="0"/>
              <a:t>10/18/2023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7293ACF-B26E-4993-8294-75A3F4B61AD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2994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ublic.tableau.com/views/MissouriMedicaidCostData2011-16/MOMedicaid?:embed=y&amp;:display_count=y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ublic.tableau.com/views/MOMedicaidDetailedCostData2011-16/SubcategorySpendingStateandTotal2011-16?:embed=y&amp;:display_count=yes" TargetMode="External"/><Relationship Id="rId2" Type="http://schemas.openxmlformats.org/officeDocument/2006/relationships/hyperlink" Target="https://public.tableau.com/views/MissouriMedicaidCostDataandProjections/MOMedicaid?:embed=y&amp;:display_count=yes" TargetMode="External"/><Relationship Id="rId1" Type="http://schemas.openxmlformats.org/officeDocument/2006/relationships/slideLayout" Target="../slideLayouts/slideLayout2.xml"/><Relationship Id="rId4" Type="http://schemas.openxmlformats.org/officeDocument/2006/relationships/hyperlink" Target="https://public.tableau.com/views/MOMedicaidDetailedCostData2011-16vsGR/CategorySpendingvs_GeneralRevenue2011-16?:embed=y&amp;:display_count=y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ublichealth.wustl.edu/wp-content/uploads/2017/10/Mental-Health.pdf" TargetMode="External"/><Relationship Id="rId2" Type="http://schemas.openxmlformats.org/officeDocument/2006/relationships/hyperlink" Target="https://publichealth.wustl.edu/news/transforming-healthcare-in-missouri-recap/"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publichealth.wustl.edu/wp-content/uploads/2017/10/Care-Coordination.pdf" TargetMode="External"/><Relationship Id="rId4" Type="http://schemas.openxmlformats.org/officeDocument/2006/relationships/hyperlink" Target="https://publichealth.wustl.edu/wp-content/uploads/2017/10/Opioid-Epidemic.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tmcbride@wustl.edu" TargetMode="External"/><Relationship Id="rId7" Type="http://schemas.openxmlformats.org/officeDocument/2006/relationships/hyperlink" Target="https://publichealth.wustl.edu/centers/health-economic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mailto:Kemper@wustl.edu" TargetMode="External"/><Relationship Id="rId4" Type="http://schemas.openxmlformats.org/officeDocument/2006/relationships/hyperlink" Target="mailto:arbarker@wustl.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hyperlink" Target="https://www.census.gov/library/publications/2017/demo/p60-260.html"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publichealth.wustl.edu/missouri-healthcare-provider-coun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3239" y="2211287"/>
            <a:ext cx="10942655" cy="2384464"/>
          </a:xfrm>
        </p:spPr>
        <p:txBody>
          <a:bodyPr>
            <a:normAutofit fontScale="90000"/>
          </a:bodyPr>
          <a:lstStyle/>
          <a:p>
            <a:pPr algn="ctr"/>
            <a:r>
              <a:rPr lang="en-US" sz="5400" b="1" dirty="0" smtClean="0">
                <a:solidFill>
                  <a:srgbClr val="00B050"/>
                </a:solidFill>
              </a:rPr>
              <a:t>Missouri Healthcare: </a:t>
            </a:r>
            <a:br>
              <a:rPr lang="en-US" sz="5400" b="1" dirty="0" smtClean="0">
                <a:solidFill>
                  <a:srgbClr val="00B050"/>
                </a:solidFill>
              </a:rPr>
            </a:br>
            <a:r>
              <a:rPr lang="en-US" sz="5400" b="1" dirty="0" smtClean="0">
                <a:solidFill>
                  <a:srgbClr val="00B050"/>
                </a:solidFill>
              </a:rPr>
              <a:t>Past, Present, and Future</a:t>
            </a:r>
            <a:r>
              <a:rPr lang="en-US" sz="4400" b="1" dirty="0" smtClean="0"/>
              <a:t/>
            </a:r>
            <a:br>
              <a:rPr lang="en-US" sz="4400" b="1" dirty="0" smtClean="0"/>
            </a:br>
            <a:r>
              <a:rPr lang="en-US" sz="3600" b="1" dirty="0" smtClean="0"/>
              <a:t/>
            </a:r>
            <a:br>
              <a:rPr lang="en-US" sz="3600" b="1" dirty="0" smtClean="0"/>
            </a:br>
            <a:r>
              <a:rPr lang="en-US" sz="3600" b="1" dirty="0" err="1" smtClean="0"/>
              <a:t>MOHealthNet</a:t>
            </a:r>
            <a:r>
              <a:rPr lang="en-US" sz="3600" b="1" dirty="0" smtClean="0"/>
              <a:t> Oversight Committee Meeting</a:t>
            </a:r>
            <a:br>
              <a:rPr lang="en-US" sz="3600" b="1" dirty="0" smtClean="0"/>
            </a:br>
            <a:r>
              <a:rPr lang="en-US" sz="2400" dirty="0" smtClean="0"/>
              <a:t>December 12</a:t>
            </a:r>
            <a:r>
              <a:rPr lang="en-US" sz="2400" baseline="30000" dirty="0" smtClean="0"/>
              <a:t>th</a:t>
            </a:r>
            <a:r>
              <a:rPr lang="en-US" sz="2400" dirty="0" smtClean="0"/>
              <a:t>, 2017</a:t>
            </a:r>
            <a:endParaRPr lang="en-US" sz="2400" dirty="0"/>
          </a:p>
        </p:txBody>
      </p:sp>
      <p:sp>
        <p:nvSpPr>
          <p:cNvPr id="5" name="Content Placeholder 4"/>
          <p:cNvSpPr>
            <a:spLocks noGrp="1"/>
          </p:cNvSpPr>
          <p:nvPr>
            <p:ph idx="1"/>
          </p:nvPr>
        </p:nvSpPr>
        <p:spPr>
          <a:xfrm>
            <a:off x="2803299" y="4950485"/>
            <a:ext cx="6878485" cy="1040272"/>
          </a:xfrm>
        </p:spPr>
        <p:txBody>
          <a:bodyPr>
            <a:normAutofit/>
          </a:bodyPr>
          <a:lstStyle/>
          <a:p>
            <a:pPr marL="0" indent="0" algn="ctr">
              <a:buNone/>
            </a:pPr>
            <a:r>
              <a:rPr lang="en-US" sz="2400" dirty="0"/>
              <a:t>T</a:t>
            </a:r>
            <a:r>
              <a:rPr lang="en-US" sz="2400" dirty="0" smtClean="0"/>
              <a:t>imothy McBride, PhD</a:t>
            </a:r>
          </a:p>
          <a:p>
            <a:pPr marL="0" indent="0" algn="ctr">
              <a:buNone/>
            </a:pPr>
            <a:r>
              <a:rPr lang="en-US" sz="2400" dirty="0" smtClean="0"/>
              <a:t>Abigail Barker, PhD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4378" y="340972"/>
            <a:ext cx="4036329" cy="1615412"/>
          </a:xfrm>
          <a:prstGeom prst="rect">
            <a:avLst/>
          </a:prstGeom>
        </p:spPr>
      </p:pic>
    </p:spTree>
    <p:extLst>
      <p:ext uri="{BB962C8B-B14F-4D97-AF65-F5344CB8AC3E}">
        <p14:creationId xmlns:p14="http://schemas.microsoft.com/office/powerpoint/2010/main" val="237131623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Costs Due to Chronic Conditions</a:t>
            </a:r>
            <a:endParaRPr lang="en-US" dirty="0"/>
          </a:p>
        </p:txBody>
      </p:sp>
      <p:sp>
        <p:nvSpPr>
          <p:cNvPr id="3" name="Content Placeholder 2"/>
          <p:cNvSpPr>
            <a:spLocks noGrp="1"/>
          </p:cNvSpPr>
          <p:nvPr>
            <p:ph idx="1"/>
          </p:nvPr>
        </p:nvSpPr>
        <p:spPr>
          <a:xfrm>
            <a:off x="1097279" y="1845733"/>
            <a:ext cx="10148985" cy="4758267"/>
          </a:xfrm>
        </p:spPr>
        <p:txBody>
          <a:bodyPr>
            <a:normAutofit/>
          </a:bodyPr>
          <a:lstStyle/>
          <a:p>
            <a:pPr>
              <a:buFont typeface="Arial" panose="020B0604020202020204" pitchFamily="34" charset="0"/>
              <a:buChar char="•"/>
            </a:pPr>
            <a:r>
              <a:rPr lang="en-US" sz="2400" b="1" dirty="0" smtClean="0"/>
              <a:t>Chronic </a:t>
            </a:r>
            <a:r>
              <a:rPr lang="en-US" sz="2400" b="1" dirty="0"/>
              <a:t>disease accounts for approximately </a:t>
            </a:r>
            <a:r>
              <a:rPr lang="en-US" sz="2400" b="1" dirty="0" smtClean="0"/>
              <a:t>86% </a:t>
            </a:r>
            <a:r>
              <a:rPr lang="en-US" sz="2400" b="1" dirty="0"/>
              <a:t>of </a:t>
            </a:r>
            <a:r>
              <a:rPr lang="en-US" sz="2400" b="1" dirty="0" smtClean="0"/>
              <a:t>nation's </a:t>
            </a:r>
            <a:r>
              <a:rPr lang="en-US" sz="2400" b="1" dirty="0"/>
              <a:t>aggregate health care </a:t>
            </a:r>
            <a:r>
              <a:rPr lang="en-US" sz="2400" b="1" dirty="0" smtClean="0"/>
              <a:t>spending, </a:t>
            </a:r>
            <a:r>
              <a:rPr lang="en-US" sz="2400" dirty="0" smtClean="0"/>
              <a:t>an </a:t>
            </a:r>
            <a:r>
              <a:rPr lang="en-US" sz="2400" dirty="0"/>
              <a:t>estimated </a:t>
            </a:r>
            <a:r>
              <a:rPr lang="en-US" sz="2400" dirty="0" smtClean="0"/>
              <a:t>$8,3</a:t>
            </a:r>
            <a:r>
              <a:rPr lang="en-US" sz="2400" dirty="0"/>
              <a:t>5</a:t>
            </a:r>
            <a:r>
              <a:rPr lang="en-US" sz="2400" dirty="0" smtClean="0"/>
              <a:t>0 </a:t>
            </a:r>
            <a:r>
              <a:rPr lang="en-US" sz="2400" dirty="0"/>
              <a:t>per person in </a:t>
            </a:r>
            <a:r>
              <a:rPr lang="en-US" sz="2400" dirty="0" smtClean="0"/>
              <a:t>U.S</a:t>
            </a:r>
            <a:r>
              <a:rPr lang="en-US" sz="2400" dirty="0"/>
              <a:t>. each </a:t>
            </a:r>
            <a:r>
              <a:rPr lang="en-US" sz="2400" dirty="0" smtClean="0"/>
              <a:t>year</a:t>
            </a:r>
            <a:r>
              <a:rPr lang="en-US" sz="2400" dirty="0"/>
              <a:t> </a:t>
            </a:r>
            <a:r>
              <a:rPr lang="en-US" sz="2400" dirty="0" smtClean="0"/>
              <a:t>(CDC)</a:t>
            </a:r>
          </a:p>
          <a:p>
            <a:pPr>
              <a:buFont typeface="Arial" panose="020B0604020202020204" pitchFamily="34" charset="0"/>
              <a:buChar char="•"/>
            </a:pPr>
            <a:r>
              <a:rPr lang="en-US" sz="2400" dirty="0" smtClean="0"/>
              <a:t>Treatment </a:t>
            </a:r>
            <a:r>
              <a:rPr lang="en-US" sz="2400" dirty="0"/>
              <a:t>of chronic disease </a:t>
            </a:r>
            <a:r>
              <a:rPr lang="en-US" sz="2400" dirty="0" smtClean="0"/>
              <a:t>captures an even larger of public spending:</a:t>
            </a:r>
          </a:p>
          <a:p>
            <a:pPr lvl="1">
              <a:buFont typeface="Arial" panose="020B0604020202020204" pitchFamily="34" charset="0"/>
              <a:buChar char="•"/>
            </a:pPr>
            <a:r>
              <a:rPr lang="en-US" sz="2200" dirty="0" smtClean="0"/>
              <a:t>96 </a:t>
            </a:r>
            <a:r>
              <a:rPr lang="en-US" sz="2200" dirty="0"/>
              <a:t>cents per dollar for Medicare </a:t>
            </a:r>
            <a:endParaRPr lang="en-US" sz="2200" dirty="0" smtClean="0"/>
          </a:p>
          <a:p>
            <a:pPr lvl="1">
              <a:buFont typeface="Arial" panose="020B0604020202020204" pitchFamily="34" charset="0"/>
              <a:buChar char="•"/>
            </a:pPr>
            <a:r>
              <a:rPr lang="en-US" sz="2200" b="1" dirty="0" smtClean="0"/>
              <a:t>83 </a:t>
            </a:r>
            <a:r>
              <a:rPr lang="en-US" sz="2200" b="1" dirty="0"/>
              <a:t>cents per dollar for Medicaid</a:t>
            </a:r>
            <a:r>
              <a:rPr lang="en-US" sz="2200" dirty="0"/>
              <a:t>. </a:t>
            </a:r>
            <a:endParaRPr lang="en-US" sz="2200" dirty="0" smtClean="0"/>
          </a:p>
          <a:p>
            <a:pPr>
              <a:buFont typeface="Arial" panose="020B0604020202020204" pitchFamily="34" charset="0"/>
              <a:buChar char="•"/>
            </a:pPr>
            <a:r>
              <a:rPr lang="en-US" sz="2400" dirty="0" smtClean="0"/>
              <a:t>Example: Healthcare </a:t>
            </a:r>
            <a:r>
              <a:rPr lang="en-US" sz="2400" dirty="0"/>
              <a:t>costs for a person with diabetes are over $13,000/year; for a person without diabetes, $2,500. </a:t>
            </a:r>
            <a:endParaRPr lang="en-US" sz="2400" dirty="0" smtClean="0"/>
          </a:p>
          <a:p>
            <a:pPr lvl="1">
              <a:buFont typeface="Arial" panose="020B0604020202020204" pitchFamily="34" charset="0"/>
              <a:buChar char="•"/>
            </a:pPr>
            <a:r>
              <a:rPr lang="en-US" sz="2200" b="1" dirty="0" smtClean="0"/>
              <a:t>For </a:t>
            </a:r>
            <a:r>
              <a:rPr lang="en-US" sz="2200" b="1" dirty="0"/>
              <a:t>every one point reduction in HbA1c </a:t>
            </a:r>
            <a:r>
              <a:rPr lang="en-US" sz="2200" dirty="0"/>
              <a:t>(a measure of blood sugar over time), a 40% reduction in microvascular complications is reported (blindness, kidney disease, nerve damage) and </a:t>
            </a:r>
            <a:r>
              <a:rPr lang="en-US" sz="2200" b="1" dirty="0"/>
              <a:t>up to $4,100 can be saved in annual healthcare costs</a:t>
            </a:r>
            <a:r>
              <a:rPr lang="en-US" sz="2200" dirty="0"/>
              <a:t>. </a:t>
            </a:r>
            <a:endParaRPr lang="en-US" b="1" dirty="0" smtClean="0"/>
          </a:p>
        </p:txBody>
      </p:sp>
    </p:spTree>
    <p:extLst>
      <p:ext uri="{BB962C8B-B14F-4D97-AF65-F5344CB8AC3E}">
        <p14:creationId xmlns:p14="http://schemas.microsoft.com/office/powerpoint/2010/main" val="2729536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Indirect Costs: Uncompensated Care</a:t>
            </a:r>
            <a:endParaRPr lang="en-US" dirty="0"/>
          </a:p>
        </p:txBody>
      </p:sp>
      <p:sp>
        <p:nvSpPr>
          <p:cNvPr id="3" name="Content Placeholder 2"/>
          <p:cNvSpPr>
            <a:spLocks noGrp="1"/>
          </p:cNvSpPr>
          <p:nvPr>
            <p:ph idx="1"/>
          </p:nvPr>
        </p:nvSpPr>
        <p:spPr>
          <a:xfrm>
            <a:off x="1097280" y="1845733"/>
            <a:ext cx="6574381" cy="4198606"/>
          </a:xfrm>
        </p:spPr>
        <p:txBody>
          <a:bodyPr>
            <a:normAutofit/>
          </a:bodyPr>
          <a:lstStyle/>
          <a:p>
            <a:r>
              <a:rPr lang="en-US" sz="2800" dirty="0"/>
              <a:t>Missouri Hospital Association reports a </a:t>
            </a:r>
            <a:r>
              <a:rPr lang="en-US" sz="2800" b="1" dirty="0"/>
              <a:t>469% increase in uncompensated care cost at its member hospitals over the past 10 years.</a:t>
            </a:r>
          </a:p>
          <a:p>
            <a:r>
              <a:rPr lang="en-US" sz="2800" dirty="0" smtClean="0"/>
              <a:t>So even if we don’t cover those on Medicaid,  demographically similar non-Medicaid eligible population may be adding to the trends we have seen.</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6380" y="1929896"/>
            <a:ext cx="3587752" cy="3277533"/>
          </a:xfrm>
          <a:prstGeom prst="rect">
            <a:avLst/>
          </a:prstGeom>
        </p:spPr>
      </p:pic>
    </p:spTree>
    <p:extLst>
      <p:ext uri="{BB962C8B-B14F-4D97-AF65-F5344CB8AC3E}">
        <p14:creationId xmlns:p14="http://schemas.microsoft.com/office/powerpoint/2010/main" val="3684485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Direct Costs to Missouri Medicaid</a:t>
            </a:r>
            <a:endParaRPr lang="en-US" dirty="0"/>
          </a:p>
        </p:txBody>
      </p:sp>
      <p:sp>
        <p:nvSpPr>
          <p:cNvPr id="3" name="Content Placeholder 2"/>
          <p:cNvSpPr>
            <a:spLocks noGrp="1"/>
          </p:cNvSpPr>
          <p:nvPr>
            <p:ph idx="1"/>
          </p:nvPr>
        </p:nvSpPr>
        <p:spPr>
          <a:xfrm>
            <a:off x="960699" y="1845733"/>
            <a:ext cx="10475087" cy="3397599"/>
          </a:xfrm>
        </p:spPr>
        <p:txBody>
          <a:bodyPr>
            <a:noAutofit/>
          </a:bodyPr>
          <a:lstStyle/>
          <a:p>
            <a:pPr>
              <a:buFont typeface="Wingdings" panose="05000000000000000000" pitchFamily="2" charset="2"/>
              <a:buChar char="§"/>
            </a:pPr>
            <a:r>
              <a:rPr lang="en-US" sz="2800" dirty="0" smtClean="0"/>
              <a:t>How much of the year-to-year change in Medicaid spending is attributable to what sources?</a:t>
            </a:r>
          </a:p>
          <a:p>
            <a:pPr>
              <a:buFont typeface="Wingdings" panose="05000000000000000000" pitchFamily="2" charset="2"/>
              <a:buChar char="§"/>
            </a:pPr>
            <a:r>
              <a:rPr lang="en-US" sz="2800" dirty="0" smtClean="0"/>
              <a:t>Using the data available to us, we can disentangle these sources of growth, attributing overall spending growth into growth </a:t>
            </a:r>
            <a:r>
              <a:rPr lang="en-US" sz="2800" dirty="0"/>
              <a:t>attributable to</a:t>
            </a:r>
            <a:r>
              <a:rPr lang="en-US" sz="2800" dirty="0" smtClean="0"/>
              <a:t>:</a:t>
            </a:r>
          </a:p>
          <a:p>
            <a:pPr lvl="1">
              <a:buFont typeface="Wingdings" panose="05000000000000000000" pitchFamily="2" charset="2"/>
              <a:buChar char="§"/>
            </a:pPr>
            <a:r>
              <a:rPr lang="en-US" sz="2000" dirty="0" smtClean="0"/>
              <a:t>Enrollment growth</a:t>
            </a:r>
          </a:p>
          <a:p>
            <a:pPr lvl="1">
              <a:buFont typeface="Wingdings" panose="05000000000000000000" pitchFamily="2" charset="2"/>
              <a:buChar char="§"/>
            </a:pPr>
            <a:r>
              <a:rPr lang="en-US" sz="2000" dirty="0" smtClean="0"/>
              <a:t>Spending </a:t>
            </a:r>
            <a:r>
              <a:rPr lang="en-US" sz="2000" dirty="0"/>
              <a:t>per enrollee </a:t>
            </a:r>
            <a:endParaRPr lang="en-US" sz="2000" dirty="0" smtClean="0"/>
          </a:p>
          <a:p>
            <a:pPr marL="741363" lvl="2" indent="-182563">
              <a:buFont typeface="Wingdings" panose="05000000000000000000" pitchFamily="2" charset="2"/>
              <a:buChar char="§"/>
            </a:pPr>
            <a:r>
              <a:rPr lang="en-US" sz="2000" dirty="0" smtClean="0"/>
              <a:t>Prices/inflation </a:t>
            </a:r>
          </a:p>
          <a:p>
            <a:pPr marL="741363" lvl="2" indent="-182563">
              <a:buFont typeface="Wingdings" panose="05000000000000000000" pitchFamily="2" charset="2"/>
              <a:buChar char="§"/>
            </a:pPr>
            <a:r>
              <a:rPr lang="en-US" sz="2000" dirty="0"/>
              <a:t>U</a:t>
            </a:r>
            <a:r>
              <a:rPr lang="en-US" sz="2000" dirty="0" smtClean="0"/>
              <a:t>tilization </a:t>
            </a:r>
            <a:r>
              <a:rPr lang="en-US" sz="2000" dirty="0"/>
              <a:t>per </a:t>
            </a:r>
            <a:r>
              <a:rPr lang="en-US" sz="2000" dirty="0" smtClean="0"/>
              <a:t>enrollee</a:t>
            </a:r>
          </a:p>
        </p:txBody>
      </p:sp>
    </p:spTree>
    <p:extLst>
      <p:ext uri="{BB962C8B-B14F-4D97-AF65-F5344CB8AC3E}">
        <p14:creationId xmlns:p14="http://schemas.microsoft.com/office/powerpoint/2010/main" val="2670978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Unpacking Medicaid Spending Growth</a:t>
            </a:r>
            <a:endParaRPr lang="en-US" dirty="0"/>
          </a:p>
        </p:txBody>
      </p:sp>
      <p:sp>
        <p:nvSpPr>
          <p:cNvPr id="3" name="Content Placeholder 2"/>
          <p:cNvSpPr>
            <a:spLocks noGrp="1"/>
          </p:cNvSpPr>
          <p:nvPr>
            <p:ph idx="1"/>
          </p:nvPr>
        </p:nvSpPr>
        <p:spPr>
          <a:xfrm>
            <a:off x="1097280" y="1845733"/>
            <a:ext cx="10166922" cy="4555067"/>
          </a:xfrm>
        </p:spPr>
        <p:txBody>
          <a:bodyPr>
            <a:normAutofit/>
          </a:bodyPr>
          <a:lstStyle/>
          <a:p>
            <a:pPr indent="-182880">
              <a:buFont typeface="Wingdings" panose="05000000000000000000" pitchFamily="2" charset="2"/>
              <a:buChar char="§"/>
            </a:pPr>
            <a:r>
              <a:rPr lang="en-US" sz="2800" dirty="0" smtClean="0"/>
              <a:t>What might account for the rise in “utilization”? Some possibilities:</a:t>
            </a:r>
          </a:p>
          <a:p>
            <a:pPr lvl="1">
              <a:buFont typeface="Wingdings" panose="05000000000000000000" pitchFamily="2" charset="2"/>
              <a:buChar char="§"/>
            </a:pPr>
            <a:r>
              <a:rPr lang="en-US" sz="2000" dirty="0" smtClean="0"/>
              <a:t>Enrollees are sicker/older and need more services </a:t>
            </a:r>
          </a:p>
          <a:p>
            <a:pPr lvl="1">
              <a:buFont typeface="Wingdings" panose="05000000000000000000" pitchFamily="2" charset="2"/>
              <a:buChar char="§"/>
            </a:pPr>
            <a:r>
              <a:rPr lang="en-US" sz="2000" dirty="0" smtClean="0"/>
              <a:t>Services are billed more intensively</a:t>
            </a:r>
          </a:p>
          <a:p>
            <a:pPr lvl="2">
              <a:buFont typeface="Wingdings" panose="05000000000000000000" pitchFamily="2" charset="2"/>
              <a:buChar char="§"/>
            </a:pPr>
            <a:r>
              <a:rPr lang="en-US" sz="1800" dirty="0" smtClean="0"/>
              <a:t>may be a provider response to low reimbursement rates</a:t>
            </a:r>
          </a:p>
          <a:p>
            <a:pPr lvl="2">
              <a:buFont typeface="Wingdings" panose="05000000000000000000" pitchFamily="2" charset="2"/>
              <a:buChar char="§"/>
            </a:pPr>
            <a:r>
              <a:rPr lang="en-US" sz="1800" dirty="0" smtClean="0"/>
              <a:t>may be due to lack of code options for less intensive services</a:t>
            </a:r>
          </a:p>
          <a:p>
            <a:pPr lvl="1">
              <a:buFont typeface="Wingdings" panose="05000000000000000000" pitchFamily="2" charset="2"/>
              <a:buChar char="§"/>
            </a:pPr>
            <a:r>
              <a:rPr lang="en-US" sz="2000" dirty="0" smtClean="0"/>
              <a:t>Unnecessary services are provided, through duplication, incomplete recordkeeping, etc.</a:t>
            </a:r>
          </a:p>
          <a:p>
            <a:pPr lvl="1">
              <a:buFont typeface="Wingdings" panose="05000000000000000000" pitchFamily="2" charset="2"/>
              <a:buChar char="§"/>
            </a:pPr>
            <a:r>
              <a:rPr lang="en-US" sz="2000" dirty="0" smtClean="0"/>
              <a:t>Other possibilities?</a:t>
            </a:r>
          </a:p>
          <a:p>
            <a:pPr lvl="1">
              <a:buFont typeface="Wingdings" panose="05000000000000000000" pitchFamily="2" charset="2"/>
              <a:buChar char="§"/>
            </a:pPr>
            <a:endParaRPr lang="en-US" sz="2000" dirty="0"/>
          </a:p>
          <a:p>
            <a:pPr indent="-182880">
              <a:buFont typeface="Wingdings" panose="05000000000000000000" pitchFamily="2" charset="2"/>
              <a:buChar char="§"/>
            </a:pPr>
            <a:r>
              <a:rPr lang="en-US" sz="2200" dirty="0" smtClean="0"/>
              <a:t>Let’s see how much of spending growth comes from enrollment growth vs. “utilization” growth, if we assume prices grow at the rate of inflation.</a:t>
            </a:r>
          </a:p>
          <a:p>
            <a:pPr indent="-182880">
              <a:buFont typeface="Wingdings" panose="05000000000000000000" pitchFamily="2" charset="2"/>
              <a:buChar char="§"/>
            </a:pPr>
            <a:r>
              <a:rPr lang="en-US" sz="2200" dirty="0" smtClean="0">
                <a:hlinkClick r:id="rId3"/>
              </a:rPr>
              <a:t>Missouri Medicaid Utilization Growth - Data Visualization</a:t>
            </a:r>
            <a:endParaRPr lang="en-US" sz="2200" dirty="0" smtClean="0"/>
          </a:p>
        </p:txBody>
      </p:sp>
    </p:spTree>
    <p:extLst>
      <p:ext uri="{BB962C8B-B14F-4D97-AF65-F5344CB8AC3E}">
        <p14:creationId xmlns:p14="http://schemas.microsoft.com/office/powerpoint/2010/main" val="2543035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More on Medicaid Spending Trends</a:t>
            </a:r>
            <a:endParaRPr lang="en-US" dirty="0"/>
          </a:p>
        </p:txBody>
      </p:sp>
      <p:sp>
        <p:nvSpPr>
          <p:cNvPr id="3" name="Content Placeholder 2"/>
          <p:cNvSpPr>
            <a:spLocks noGrp="1"/>
          </p:cNvSpPr>
          <p:nvPr>
            <p:ph idx="1"/>
          </p:nvPr>
        </p:nvSpPr>
        <p:spPr/>
        <p:txBody>
          <a:bodyPr>
            <a:normAutofit/>
          </a:bodyPr>
          <a:lstStyle/>
          <a:p>
            <a:r>
              <a:rPr lang="en-US" sz="2400" dirty="0" smtClean="0">
                <a:hlinkClick r:id="rId2"/>
              </a:rPr>
              <a:t>Spending Growth by Category Over Time</a:t>
            </a:r>
            <a:endParaRPr lang="en-US" sz="2400" dirty="0" smtClean="0"/>
          </a:p>
          <a:p>
            <a:r>
              <a:rPr lang="en-US" sz="2400" dirty="0" smtClean="0"/>
              <a:t>(This </a:t>
            </a:r>
            <a:r>
              <a:rPr lang="en-US" sz="2400" dirty="0" err="1" smtClean="0"/>
              <a:t>viz</a:t>
            </a:r>
            <a:r>
              <a:rPr lang="en-US" sz="2400" dirty="0" smtClean="0"/>
              <a:t> is very similar to the previous one but extends the timeline into the future, making projections based upon growth rate assumptions.)</a:t>
            </a:r>
          </a:p>
          <a:p>
            <a:r>
              <a:rPr lang="en-US" sz="2400" dirty="0" smtClean="0">
                <a:hlinkClick r:id="rId3"/>
              </a:rPr>
              <a:t>Subcategory Spending Over Time</a:t>
            </a:r>
            <a:endParaRPr lang="en-US" sz="2400" dirty="0" smtClean="0"/>
          </a:p>
          <a:p>
            <a:r>
              <a:rPr lang="en-US" sz="2400" dirty="0" smtClean="0"/>
              <a:t>Each eligibility category consists of multiple programs.  Spending is broken down for each here.</a:t>
            </a:r>
          </a:p>
          <a:p>
            <a:r>
              <a:rPr lang="en-US" sz="2400" dirty="0" smtClean="0">
                <a:hlinkClick r:id="rId4"/>
              </a:rPr>
              <a:t>Spending Trends vs. General Revenue</a:t>
            </a:r>
            <a:endParaRPr lang="en-US" sz="2400" dirty="0" smtClean="0"/>
          </a:p>
          <a:p>
            <a:r>
              <a:rPr lang="en-US" sz="2400" dirty="0" smtClean="0"/>
              <a:t>This </a:t>
            </a:r>
            <a:r>
              <a:rPr lang="en-US" sz="2400" dirty="0" err="1" smtClean="0"/>
              <a:t>viz</a:t>
            </a:r>
            <a:r>
              <a:rPr lang="en-US" sz="2400" dirty="0" smtClean="0"/>
              <a:t> shows spending growth in each eligibility category over time as compared to the growth in Missouri’s General Revenue (GR) fund.</a:t>
            </a:r>
            <a:endParaRPr lang="en-US" sz="2400" dirty="0"/>
          </a:p>
        </p:txBody>
      </p:sp>
    </p:spTree>
    <p:extLst>
      <p:ext uri="{BB962C8B-B14F-4D97-AF65-F5344CB8AC3E}">
        <p14:creationId xmlns:p14="http://schemas.microsoft.com/office/powerpoint/2010/main" val="3455618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Transforming Healthcare in Missouri</a:t>
            </a:r>
            <a:endParaRPr lang="en-US" dirty="0"/>
          </a:p>
        </p:txBody>
      </p:sp>
      <p:sp>
        <p:nvSpPr>
          <p:cNvPr id="5" name="Content Placeholder 4"/>
          <p:cNvSpPr>
            <a:spLocks noGrp="1"/>
          </p:cNvSpPr>
          <p:nvPr>
            <p:ph idx="1"/>
          </p:nvPr>
        </p:nvSpPr>
        <p:spPr>
          <a:xfrm>
            <a:off x="4750358" y="2413614"/>
            <a:ext cx="6492240" cy="3063240"/>
          </a:xfrm>
        </p:spPr>
        <p:txBody>
          <a:bodyPr>
            <a:normAutofit/>
          </a:bodyPr>
          <a:lstStyle/>
          <a:p>
            <a:pPr marL="0" indent="0">
              <a:buNone/>
            </a:pPr>
            <a:endParaRPr lang="en-US" sz="2400" dirty="0" smtClean="0"/>
          </a:p>
          <a:p>
            <a:pPr>
              <a:buFont typeface="Wingdings" panose="05000000000000000000" pitchFamily="2" charset="2"/>
              <a:buChar char="§"/>
            </a:pPr>
            <a:r>
              <a:rPr lang="en-US" sz="2400" dirty="0" smtClean="0"/>
              <a:t>Transforming Healthcare in Missouri event</a:t>
            </a:r>
          </a:p>
          <a:p>
            <a:pPr>
              <a:buFont typeface="Wingdings" panose="05000000000000000000" pitchFamily="2" charset="2"/>
              <a:buChar char="§"/>
            </a:pPr>
            <a:r>
              <a:rPr lang="en-US" sz="2400" dirty="0" smtClean="0"/>
              <a:t>Policy ideas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239" y="3686175"/>
            <a:ext cx="3773714" cy="252084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2619" y="4184620"/>
            <a:ext cx="4336006" cy="2168003"/>
          </a:xfrm>
          <a:prstGeom prst="rect">
            <a:avLst/>
          </a:prstGeom>
        </p:spPr>
      </p:pic>
    </p:spTree>
    <p:extLst>
      <p:ext uri="{BB962C8B-B14F-4D97-AF65-F5344CB8AC3E}">
        <p14:creationId xmlns:p14="http://schemas.microsoft.com/office/powerpoint/2010/main" val="1230687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8635" y="4707318"/>
            <a:ext cx="2438853" cy="1626715"/>
          </a:xfrm>
          <a:prstGeom prst="rect">
            <a:avLst/>
          </a:prstGeom>
        </p:spPr>
      </p:pic>
      <p:sp>
        <p:nvSpPr>
          <p:cNvPr id="2" name="Title 1"/>
          <p:cNvSpPr>
            <a:spLocks noGrp="1"/>
          </p:cNvSpPr>
          <p:nvPr>
            <p:ph type="title"/>
          </p:nvPr>
        </p:nvSpPr>
        <p:spPr/>
        <p:txBody>
          <a:bodyPr/>
          <a:lstStyle/>
          <a:p>
            <a:pPr algn="ctr"/>
            <a:r>
              <a:rPr lang="en-US" dirty="0" smtClean="0"/>
              <a:t>Transforming Healthcare </a:t>
            </a:r>
            <a:br>
              <a:rPr lang="en-US" dirty="0" smtClean="0"/>
            </a:br>
            <a:r>
              <a:rPr lang="en-US" dirty="0" smtClean="0"/>
              <a:t>in Missouri Event</a:t>
            </a:r>
            <a:endParaRPr lang="en-US" dirty="0"/>
          </a:p>
        </p:txBody>
      </p:sp>
      <p:sp>
        <p:nvSpPr>
          <p:cNvPr id="3" name="Content Placeholder 2"/>
          <p:cNvSpPr>
            <a:spLocks noGrp="1"/>
          </p:cNvSpPr>
          <p:nvPr>
            <p:ph idx="1"/>
          </p:nvPr>
        </p:nvSpPr>
        <p:spPr>
          <a:xfrm>
            <a:off x="590551" y="1921841"/>
            <a:ext cx="8743949" cy="4412192"/>
          </a:xfrm>
        </p:spPr>
        <p:txBody>
          <a:bodyPr>
            <a:normAutofit fontScale="92500" lnSpcReduction="20000"/>
          </a:bodyPr>
          <a:lstStyle/>
          <a:p>
            <a:pPr indent="-182880">
              <a:buFont typeface="Arial" panose="020B0604020202020204" pitchFamily="34" charset="0"/>
              <a:buChar char="•"/>
            </a:pPr>
            <a:r>
              <a:rPr lang="en-US" sz="2400" dirty="0" smtClean="0"/>
              <a:t>“Transforming Healthcare in Missouri: Ideas, Innovations and Investments” </a:t>
            </a:r>
          </a:p>
          <a:p>
            <a:pPr lvl="1">
              <a:buFont typeface="Arial" panose="020B0604020202020204" pitchFamily="34" charset="0"/>
              <a:buChar char="•"/>
            </a:pPr>
            <a:r>
              <a:rPr lang="en-US" sz="2200" dirty="0" smtClean="0"/>
              <a:t>October 13, 2017 in St. Louis</a:t>
            </a:r>
          </a:p>
          <a:p>
            <a:pPr indent="-182880">
              <a:buFont typeface="Arial" panose="020B0604020202020204" pitchFamily="34" charset="0"/>
              <a:buChar char="•"/>
            </a:pPr>
            <a:r>
              <a:rPr lang="en-US" sz="2400" dirty="0" smtClean="0"/>
              <a:t>Sponsored by Washington University’s </a:t>
            </a:r>
          </a:p>
          <a:p>
            <a:pPr lvl="1">
              <a:buFont typeface="Arial" panose="020B0604020202020204" pitchFamily="34" charset="0"/>
              <a:buChar char="•"/>
            </a:pPr>
            <a:r>
              <a:rPr lang="en-US" sz="2200" dirty="0" smtClean="0"/>
              <a:t>Center for Health Economics and Policy (CHEP), Institute for Public Health (IPH)</a:t>
            </a:r>
          </a:p>
          <a:p>
            <a:pPr lvl="1">
              <a:buFont typeface="Arial" panose="020B0604020202020204" pitchFamily="34" charset="0"/>
              <a:buChar char="•"/>
            </a:pPr>
            <a:r>
              <a:rPr lang="en-US" sz="2200" dirty="0" smtClean="0"/>
              <a:t>Clark-Fox Institute for Public Policy, Brown School</a:t>
            </a:r>
          </a:p>
          <a:p>
            <a:pPr indent="-182880">
              <a:buFont typeface="Arial" panose="020B0604020202020204" pitchFamily="34" charset="0"/>
              <a:buChar char="•"/>
            </a:pPr>
            <a:r>
              <a:rPr lang="en-US" sz="2400" dirty="0" smtClean="0"/>
              <a:t>Format:</a:t>
            </a:r>
          </a:p>
          <a:p>
            <a:pPr lvl="1">
              <a:buFont typeface="Arial" panose="020B0604020202020204" pitchFamily="34" charset="0"/>
              <a:buChar char="•"/>
            </a:pPr>
            <a:r>
              <a:rPr lang="en-US" sz="2200" dirty="0" smtClean="0"/>
              <a:t>Keynote: Robert Hughes, Director, Missouri Foundation for Health</a:t>
            </a:r>
          </a:p>
          <a:p>
            <a:pPr lvl="1">
              <a:buFont typeface="Arial" panose="020B0604020202020204" pitchFamily="34" charset="0"/>
              <a:buChar char="•"/>
            </a:pPr>
            <a:r>
              <a:rPr lang="en-US" sz="2200" dirty="0" smtClean="0"/>
              <a:t>State Policy overview: </a:t>
            </a:r>
          </a:p>
          <a:p>
            <a:pPr lvl="2">
              <a:buFont typeface="Arial" panose="020B0604020202020204" pitchFamily="34" charset="0"/>
              <a:buChar char="•"/>
            </a:pPr>
            <a:r>
              <a:rPr lang="en-US" dirty="0" smtClean="0"/>
              <a:t>Timothy McBride, Professor, Brown School, CHEP Co-Director</a:t>
            </a:r>
          </a:p>
          <a:p>
            <a:pPr lvl="1">
              <a:buFont typeface="Arial" panose="020B0604020202020204" pitchFamily="34" charset="0"/>
              <a:buChar char="•"/>
            </a:pPr>
            <a:r>
              <a:rPr lang="en-US" sz="2200" dirty="0" smtClean="0"/>
              <a:t>Panel Discussion</a:t>
            </a:r>
          </a:p>
          <a:p>
            <a:pPr lvl="1">
              <a:buFont typeface="Arial" panose="020B0604020202020204" pitchFamily="34" charset="0"/>
              <a:buChar char="•"/>
            </a:pPr>
            <a:r>
              <a:rPr lang="en-US" sz="2200" dirty="0" smtClean="0"/>
              <a:t>Breakout groups on</a:t>
            </a:r>
          </a:p>
          <a:p>
            <a:pPr lvl="2">
              <a:buFont typeface="Arial" panose="020B0604020202020204" pitchFamily="34" charset="0"/>
              <a:buChar char="•"/>
            </a:pPr>
            <a:r>
              <a:rPr lang="en-US" dirty="0" smtClean="0"/>
              <a:t>Mental health, Workforce, Opioids, Care coordination, Patient perspectives</a:t>
            </a:r>
          </a:p>
          <a:p>
            <a:pPr indent="-182880">
              <a:buFont typeface="Arial" panose="020B0604020202020204" pitchFamily="34" charset="0"/>
              <a:buChar char="•"/>
            </a:pPr>
            <a:r>
              <a:rPr lang="en-US" dirty="0" smtClean="0"/>
              <a:t>Comments and reactions: </a:t>
            </a:r>
          </a:p>
          <a:p>
            <a:pPr lvl="1">
              <a:buFont typeface="Arial" panose="020B0604020202020204" pitchFamily="34" charset="0"/>
              <a:buChar char="•"/>
            </a:pPr>
            <a:r>
              <a:rPr lang="en-US" dirty="0" smtClean="0"/>
              <a:t>Dr. Randall Williams, Director, Department of Health and Senior Services</a:t>
            </a:r>
          </a:p>
          <a:p>
            <a:pPr lvl="2">
              <a:buFont typeface="Arial" panose="020B0604020202020204" pitchFamily="34" charset="0"/>
              <a:buChar char="•"/>
            </a:pP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9764" y="1909445"/>
            <a:ext cx="2276597" cy="151849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6969" y="3257872"/>
            <a:ext cx="2243702" cy="149655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5956" y="365319"/>
            <a:ext cx="2403956" cy="1201978"/>
          </a:xfrm>
          <a:prstGeom prst="rect">
            <a:avLst/>
          </a:prstGeom>
        </p:spPr>
      </p:pic>
    </p:spTree>
    <p:extLst>
      <p:ext uri="{BB962C8B-B14F-4D97-AF65-F5344CB8AC3E}">
        <p14:creationId xmlns:p14="http://schemas.microsoft.com/office/powerpoint/2010/main" val="3295727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Selected Policy Suggestions from the Event</a:t>
            </a:r>
            <a:endParaRPr lang="en-US" sz="4400" dirty="0"/>
          </a:p>
        </p:txBody>
      </p:sp>
      <p:sp>
        <p:nvSpPr>
          <p:cNvPr id="3" name="Content Placeholder 2"/>
          <p:cNvSpPr>
            <a:spLocks noGrp="1"/>
          </p:cNvSpPr>
          <p:nvPr>
            <p:ph idx="1"/>
          </p:nvPr>
        </p:nvSpPr>
        <p:spPr>
          <a:xfrm>
            <a:off x="1190625" y="1845733"/>
            <a:ext cx="10167185" cy="4531003"/>
          </a:xfrm>
        </p:spPr>
        <p:txBody>
          <a:bodyPr>
            <a:normAutofit lnSpcReduction="10000"/>
          </a:bodyPr>
          <a:lstStyle/>
          <a:p>
            <a:pPr marL="0" indent="0">
              <a:buNone/>
            </a:pPr>
            <a:r>
              <a:rPr lang="en-US" sz="2200" i="1" dirty="0">
                <a:solidFill>
                  <a:schemeClr val="accent2"/>
                </a:solidFill>
              </a:rPr>
              <a:t>SCOPE OF PRACTICE</a:t>
            </a:r>
            <a:r>
              <a:rPr lang="en-US" sz="2200" dirty="0">
                <a:solidFill>
                  <a:schemeClr val="accent2"/>
                </a:solidFill>
              </a:rPr>
              <a:t>:</a:t>
            </a:r>
            <a:r>
              <a:rPr lang="en-US" sz="2200" dirty="0"/>
              <a:t>  Review current licensing procedures for increased marketing of nurse practitioners (NP), physician assistants (PA), midwives, and pharmacists in order for them to provide practical, safe, and effective solutions for Missouri's loss of qualified personnel</a:t>
            </a:r>
            <a:r>
              <a:rPr lang="en-US" sz="2200" dirty="0" smtClean="0"/>
              <a:t>.</a:t>
            </a:r>
          </a:p>
          <a:p>
            <a:pPr marL="0" indent="0">
              <a:buNone/>
            </a:pPr>
            <a:r>
              <a:rPr lang="en-US" sz="2200" i="1" dirty="0">
                <a:solidFill>
                  <a:schemeClr val="accent2"/>
                </a:solidFill>
              </a:rPr>
              <a:t>PROVIDER LIST: </a:t>
            </a:r>
            <a:r>
              <a:rPr lang="en-US" sz="2200" dirty="0"/>
              <a:t>Create and disseminate a list of providers that accept Medicare, Medicaid, telehealth, &amp; crisis intervention. </a:t>
            </a:r>
            <a:endParaRPr lang="en-US" sz="2200" dirty="0" smtClean="0"/>
          </a:p>
          <a:p>
            <a:pPr marL="0" indent="0">
              <a:buNone/>
            </a:pPr>
            <a:r>
              <a:rPr lang="en-US" sz="2200" i="1" dirty="0" smtClean="0">
                <a:solidFill>
                  <a:schemeClr val="accent2"/>
                </a:solidFill>
              </a:rPr>
              <a:t>PDMP</a:t>
            </a:r>
            <a:r>
              <a:rPr lang="en-US" sz="2200" i="1" dirty="0">
                <a:solidFill>
                  <a:schemeClr val="accent2"/>
                </a:solidFill>
              </a:rPr>
              <a:t>:</a:t>
            </a:r>
            <a:r>
              <a:rPr lang="en-US" sz="2200" dirty="0">
                <a:solidFill>
                  <a:schemeClr val="accent2"/>
                </a:solidFill>
              </a:rPr>
              <a:t> </a:t>
            </a:r>
            <a:r>
              <a:rPr lang="en-US" sz="2200" dirty="0"/>
              <a:t>Implement a statewide PDMP for doctors and prescribers to view prior to and subsequent to prescription and distribution. </a:t>
            </a:r>
            <a:endParaRPr lang="en-US" sz="2200" dirty="0" smtClean="0"/>
          </a:p>
          <a:p>
            <a:pPr marL="0" indent="0">
              <a:buNone/>
            </a:pPr>
            <a:r>
              <a:rPr lang="en-US" sz="2200" i="1" dirty="0">
                <a:solidFill>
                  <a:schemeClr val="accent2"/>
                </a:solidFill>
              </a:rPr>
              <a:t>CHURN/MEDICAID NOTICES:</a:t>
            </a:r>
            <a:r>
              <a:rPr lang="en-US" sz="2200" dirty="0">
                <a:solidFill>
                  <a:schemeClr val="accent2"/>
                </a:solidFill>
              </a:rPr>
              <a:t> </a:t>
            </a:r>
            <a:r>
              <a:rPr lang="en-US" sz="2200" dirty="0"/>
              <a:t>Evaluate application and renewal process to prevent cycling in and out of Medicaid. Ensure that termination notices are sent with accurate and complete information</a:t>
            </a:r>
            <a:r>
              <a:rPr lang="en-US" sz="2200" dirty="0" smtClean="0"/>
              <a:t>.</a:t>
            </a:r>
          </a:p>
          <a:p>
            <a:pPr marL="0" indent="0">
              <a:buNone/>
            </a:pPr>
            <a:r>
              <a:rPr lang="en-US" sz="2200" i="1" dirty="0">
                <a:solidFill>
                  <a:schemeClr val="accent2"/>
                </a:solidFill>
              </a:rPr>
              <a:t>THERAPY CODES: </a:t>
            </a:r>
            <a:r>
              <a:rPr lang="en-US" sz="2200" dirty="0"/>
              <a:t>Reinstate coding in Medicaid that allows for reimbursement of physical therapy sessions post-orthopedic surgery.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56398"/>
            <a:ext cx="1354634" cy="1139716"/>
          </a:xfrm>
          <a:prstGeom prst="rect">
            <a:avLst/>
          </a:prstGeom>
        </p:spPr>
      </p:pic>
    </p:spTree>
    <p:extLst>
      <p:ext uri="{BB962C8B-B14F-4D97-AF65-F5344CB8AC3E}">
        <p14:creationId xmlns:p14="http://schemas.microsoft.com/office/powerpoint/2010/main" val="2657202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Selected Policy Suggestions from the Event</a:t>
            </a:r>
            <a:endParaRPr lang="en-US" sz="4400" dirty="0"/>
          </a:p>
        </p:txBody>
      </p:sp>
      <p:sp>
        <p:nvSpPr>
          <p:cNvPr id="3" name="Content Placeholder 2"/>
          <p:cNvSpPr>
            <a:spLocks noGrp="1"/>
          </p:cNvSpPr>
          <p:nvPr>
            <p:ph idx="1"/>
          </p:nvPr>
        </p:nvSpPr>
        <p:spPr/>
        <p:txBody>
          <a:bodyPr/>
          <a:lstStyle/>
          <a:p>
            <a:pPr marL="457200" indent="-457200">
              <a:buFont typeface="Wingdings" panose="05000000000000000000" pitchFamily="2" charset="2"/>
              <a:buChar char="§"/>
            </a:pPr>
            <a:r>
              <a:rPr lang="en-US" sz="2400" dirty="0"/>
              <a:t>Encourage medical schools to incentivize primary care practice. </a:t>
            </a:r>
          </a:p>
          <a:p>
            <a:pPr marL="457200" indent="-457200">
              <a:buFont typeface="Wingdings" panose="05000000000000000000" pitchFamily="2" charset="2"/>
              <a:buChar char="§"/>
            </a:pPr>
            <a:r>
              <a:rPr lang="en-US" sz="2400" dirty="0" smtClean="0"/>
              <a:t>Encourage and fund </a:t>
            </a:r>
            <a:r>
              <a:rPr lang="en-US" sz="2400" dirty="0"/>
              <a:t>care in non-traditional settings (telehealth, schools, supermarkets, churches, mobile clinics) and by non-clinicians (community health workers, nutritionists, lactation consultants</a:t>
            </a:r>
            <a:r>
              <a:rPr lang="en-US" sz="2400" dirty="0" smtClean="0"/>
              <a:t>) to better target the population at large with preventive health services.</a:t>
            </a:r>
          </a:p>
          <a:p>
            <a:pPr marL="457200" indent="-457200">
              <a:buFont typeface="Wingdings" panose="05000000000000000000" pitchFamily="2" charset="2"/>
              <a:buChar char="§"/>
            </a:pPr>
            <a:r>
              <a:rPr lang="en-US" sz="2400" dirty="0"/>
              <a:t>Create flexible payment options that can address social determinants of health (allow reimbursement for transportation for non-emergency healthcare, for food, housing, etc</a:t>
            </a:r>
            <a:r>
              <a:rPr lang="en-US" sz="2400" dirty="0" smtClean="0"/>
              <a:t>.) with attention to the social determinants occurring at the community level.</a:t>
            </a:r>
          </a:p>
          <a:p>
            <a:pPr marL="457200" indent="-457200">
              <a:buFont typeface="Wingdings" panose="05000000000000000000" pitchFamily="2" charset="2"/>
              <a:buChar char="§"/>
            </a:pPr>
            <a:r>
              <a:rPr lang="en-US" sz="2400" dirty="0"/>
              <a:t>Integrate or co-locate mental health providers with primary care clinics. </a:t>
            </a:r>
            <a:endParaRPr lang="en-US" sz="2400"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9655" y="5010150"/>
            <a:ext cx="1422561" cy="1196866"/>
          </a:xfrm>
          <a:prstGeom prst="rect">
            <a:avLst/>
          </a:prstGeom>
        </p:spPr>
      </p:pic>
    </p:spTree>
    <p:extLst>
      <p:ext uri="{BB962C8B-B14F-4D97-AF65-F5344CB8AC3E}">
        <p14:creationId xmlns:p14="http://schemas.microsoft.com/office/powerpoint/2010/main" val="1784672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Background Material</a:t>
            </a:r>
            <a:endParaRPr lang="en-US" dirty="0"/>
          </a:p>
        </p:txBody>
      </p:sp>
      <p:sp>
        <p:nvSpPr>
          <p:cNvPr id="3" name="Content Placeholder 2"/>
          <p:cNvSpPr>
            <a:spLocks noGrp="1"/>
          </p:cNvSpPr>
          <p:nvPr>
            <p:ph idx="1"/>
          </p:nvPr>
        </p:nvSpPr>
        <p:spPr>
          <a:xfrm>
            <a:off x="1097279" y="1845733"/>
            <a:ext cx="10148985" cy="4412192"/>
          </a:xfrm>
        </p:spPr>
        <p:txBody>
          <a:bodyPr>
            <a:normAutofit/>
          </a:bodyPr>
          <a:lstStyle/>
          <a:p>
            <a:pPr>
              <a:buFont typeface="Arial" panose="020B0604020202020204" pitchFamily="34" charset="0"/>
              <a:buChar char="•"/>
            </a:pPr>
            <a:r>
              <a:rPr lang="en-US" sz="3200" dirty="0" smtClean="0"/>
              <a:t>Website created with </a:t>
            </a:r>
          </a:p>
          <a:p>
            <a:pPr lvl="1">
              <a:buFont typeface="Arial" panose="020B0604020202020204" pitchFamily="34" charset="0"/>
              <a:buChar char="•"/>
            </a:pPr>
            <a:r>
              <a:rPr lang="en-US" sz="2400" dirty="0" smtClean="0"/>
              <a:t>Document summarizing </a:t>
            </a:r>
            <a:r>
              <a:rPr lang="en-US" sz="2400" dirty="0"/>
              <a:t>meeting </a:t>
            </a:r>
            <a:r>
              <a:rPr lang="en-US" sz="2400" dirty="0" smtClean="0"/>
              <a:t>[ </a:t>
            </a:r>
            <a:r>
              <a:rPr lang="en-US" sz="1600" dirty="0" smtClean="0">
                <a:hlinkClick r:id="rId2"/>
              </a:rPr>
              <a:t>https</a:t>
            </a:r>
            <a:r>
              <a:rPr lang="en-US" sz="1600" dirty="0">
                <a:hlinkClick r:id="rId2"/>
              </a:rPr>
              <a:t>://publichealth.wustl.edu/news/transforming-healthcare-in-missouri-recap</a:t>
            </a:r>
            <a:r>
              <a:rPr lang="en-US" sz="1600" dirty="0" smtClean="0">
                <a:hlinkClick r:id="rId2"/>
              </a:rPr>
              <a:t>/</a:t>
            </a:r>
            <a:r>
              <a:rPr lang="en-US" sz="1600" dirty="0" smtClean="0"/>
              <a:t> ]</a:t>
            </a:r>
          </a:p>
          <a:p>
            <a:pPr lvl="1">
              <a:buFont typeface="Arial" panose="020B0604020202020204" pitchFamily="34" charset="0"/>
              <a:buChar char="•"/>
            </a:pPr>
            <a:r>
              <a:rPr lang="en-US" sz="2400" dirty="0" smtClean="0"/>
              <a:t>Policy briefs and data on </a:t>
            </a:r>
          </a:p>
          <a:p>
            <a:pPr lvl="2">
              <a:buFont typeface="Arial" panose="020B0604020202020204" pitchFamily="34" charset="0"/>
              <a:buChar char="•"/>
            </a:pPr>
            <a:r>
              <a:rPr lang="en-US" sz="1800" dirty="0" smtClean="0">
                <a:hlinkClick r:id="rId3"/>
              </a:rPr>
              <a:t>Workforce</a:t>
            </a:r>
            <a:r>
              <a:rPr lang="en-US" sz="1800" dirty="0" smtClean="0"/>
              <a:t> </a:t>
            </a:r>
          </a:p>
          <a:p>
            <a:pPr lvl="2">
              <a:buFont typeface="Arial" panose="020B0604020202020204" pitchFamily="34" charset="0"/>
              <a:buChar char="•"/>
            </a:pPr>
            <a:r>
              <a:rPr lang="en-US" sz="1800" dirty="0" smtClean="0">
                <a:hlinkClick r:id="rId3"/>
              </a:rPr>
              <a:t>Mental health</a:t>
            </a:r>
            <a:endParaRPr lang="en-US" sz="1800" dirty="0" smtClean="0"/>
          </a:p>
          <a:p>
            <a:pPr lvl="2">
              <a:buFont typeface="Arial" panose="020B0604020202020204" pitchFamily="34" charset="0"/>
              <a:buChar char="•"/>
            </a:pPr>
            <a:r>
              <a:rPr lang="en-US" sz="1800" dirty="0" smtClean="0">
                <a:hlinkClick r:id="rId4"/>
              </a:rPr>
              <a:t>Opioids</a:t>
            </a:r>
            <a:endParaRPr lang="en-US" sz="1800" dirty="0" smtClean="0"/>
          </a:p>
          <a:p>
            <a:pPr lvl="2">
              <a:buFont typeface="Arial" panose="020B0604020202020204" pitchFamily="34" charset="0"/>
              <a:buChar char="•"/>
            </a:pPr>
            <a:r>
              <a:rPr lang="en-US" sz="1800" dirty="0" smtClean="0">
                <a:hlinkClick r:id="rId5"/>
              </a:rPr>
              <a:t>Care Coordination</a:t>
            </a:r>
            <a:endParaRPr lang="en-US" sz="1800" dirty="0" smtClean="0"/>
          </a:p>
          <a:p>
            <a:pPr lvl="2">
              <a:buFont typeface="Arial" panose="020B0604020202020204" pitchFamily="34" charset="0"/>
              <a:buChar char="•"/>
            </a:pPr>
            <a:r>
              <a:rPr lang="en-US" sz="1800" dirty="0" smtClean="0"/>
              <a:t>Patient perspective</a:t>
            </a:r>
          </a:p>
          <a:p>
            <a:pPr lvl="2">
              <a:buFont typeface="Arial" panose="020B0604020202020204" pitchFamily="34" charset="0"/>
              <a:buChar char="•"/>
            </a:pPr>
            <a:endParaRPr lang="en-US" sz="1800" dirty="0" smtClean="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2402" y="4336569"/>
            <a:ext cx="2412478" cy="2029729"/>
          </a:xfrm>
          <a:prstGeom prst="rect">
            <a:avLst/>
          </a:prstGeom>
        </p:spPr>
      </p:pic>
    </p:spTree>
    <p:extLst>
      <p:ext uri="{BB962C8B-B14F-4D97-AF65-F5344CB8AC3E}">
        <p14:creationId xmlns:p14="http://schemas.microsoft.com/office/powerpoint/2010/main" val="2476080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 of Presentation Today</a:t>
            </a:r>
            <a:endParaRPr lang="en-US" dirty="0"/>
          </a:p>
        </p:txBody>
      </p:sp>
      <p:sp>
        <p:nvSpPr>
          <p:cNvPr id="3" name="Content Placeholder 2"/>
          <p:cNvSpPr>
            <a:spLocks noGrp="1"/>
          </p:cNvSpPr>
          <p:nvPr>
            <p:ph idx="1"/>
          </p:nvPr>
        </p:nvSpPr>
        <p:spPr>
          <a:xfrm>
            <a:off x="1097279" y="1807536"/>
            <a:ext cx="10780396" cy="4710222"/>
          </a:xfrm>
        </p:spPr>
        <p:txBody>
          <a:bodyPr>
            <a:normAutofit/>
          </a:bodyPr>
          <a:lstStyle/>
          <a:p>
            <a:pPr>
              <a:buFont typeface="Arial" panose="020B0604020202020204" pitchFamily="34" charset="0"/>
              <a:buChar char="•"/>
            </a:pPr>
            <a:r>
              <a:rPr lang="en-US" sz="2400" b="1" dirty="0"/>
              <a:t>“Transforming Healthcare in Missouri: Ideas, Innovations and Investments” </a:t>
            </a:r>
          </a:p>
          <a:p>
            <a:pPr lvl="1">
              <a:buFont typeface="Arial" panose="020B0604020202020204" pitchFamily="34" charset="0"/>
              <a:buChar char="•"/>
            </a:pPr>
            <a:r>
              <a:rPr lang="en-US" sz="2200" dirty="0"/>
              <a:t>October 13, 2017 in St. </a:t>
            </a:r>
            <a:r>
              <a:rPr lang="en-US" sz="2200" dirty="0" smtClean="0"/>
              <a:t>Louis, Sponsored by Washington University in St. Louis</a:t>
            </a:r>
          </a:p>
          <a:p>
            <a:pPr lvl="1">
              <a:buFont typeface="Arial" panose="020B0604020202020204" pitchFamily="34" charset="0"/>
              <a:buChar char="•"/>
            </a:pPr>
            <a:r>
              <a:rPr lang="en-US" sz="2200" dirty="0" smtClean="0"/>
              <a:t>For that event we presented…</a:t>
            </a:r>
            <a:endParaRPr lang="en-US" sz="2200" dirty="0"/>
          </a:p>
          <a:p>
            <a:pPr>
              <a:buFont typeface="Arial" panose="020B0604020202020204" pitchFamily="34" charset="0"/>
              <a:buChar char="•"/>
            </a:pPr>
            <a:r>
              <a:rPr lang="en-US" sz="2300" b="1" dirty="0" smtClean="0"/>
              <a:t>Background/Context </a:t>
            </a:r>
            <a:r>
              <a:rPr lang="en-US" sz="2300" b="1" dirty="0"/>
              <a:t>for </a:t>
            </a:r>
            <a:r>
              <a:rPr lang="en-US" sz="2300" b="1" dirty="0" smtClean="0"/>
              <a:t>Missouri</a:t>
            </a:r>
          </a:p>
          <a:p>
            <a:pPr lvl="1">
              <a:buFont typeface="Arial" panose="020B0604020202020204" pitchFamily="34" charset="0"/>
              <a:buChar char="•"/>
            </a:pPr>
            <a:r>
              <a:rPr lang="en-US" sz="2000" dirty="0" smtClean="0"/>
              <a:t>Access, Workforce </a:t>
            </a:r>
            <a:r>
              <a:rPr lang="en-US" sz="2000" dirty="0" smtClean="0">
                <a:solidFill>
                  <a:schemeClr val="accent2"/>
                </a:solidFill>
              </a:rPr>
              <a:t>(</a:t>
            </a:r>
            <a:r>
              <a:rPr lang="en-US" sz="2000" dirty="0">
                <a:solidFill>
                  <a:schemeClr val="accent2"/>
                </a:solidFill>
              </a:rPr>
              <a:t>including data visualizations)</a:t>
            </a:r>
          </a:p>
          <a:p>
            <a:pPr lvl="1">
              <a:buFont typeface="Arial" panose="020B0604020202020204" pitchFamily="34" charset="0"/>
              <a:buChar char="•"/>
            </a:pPr>
            <a:r>
              <a:rPr lang="en-US" sz="2000" b="1" dirty="0" smtClean="0"/>
              <a:t>Health spending in Missouri</a:t>
            </a:r>
          </a:p>
          <a:p>
            <a:pPr lvl="2">
              <a:buFont typeface="Arial" panose="020B0604020202020204" pitchFamily="34" charset="0"/>
              <a:buChar char="•"/>
            </a:pPr>
            <a:r>
              <a:rPr lang="en-US" sz="1600" dirty="0"/>
              <a:t>National trends and figures</a:t>
            </a:r>
          </a:p>
          <a:p>
            <a:pPr lvl="2">
              <a:buFont typeface="Arial" panose="020B0604020202020204" pitchFamily="34" charset="0"/>
              <a:buChar char="•"/>
            </a:pPr>
            <a:r>
              <a:rPr lang="en-US" sz="1600" dirty="0" smtClean="0"/>
              <a:t>Medicaid </a:t>
            </a:r>
            <a:r>
              <a:rPr lang="en-US" sz="1600" dirty="0"/>
              <a:t>cost </a:t>
            </a:r>
            <a:r>
              <a:rPr lang="en-US" sz="1600" dirty="0" smtClean="0"/>
              <a:t>drivers </a:t>
            </a:r>
            <a:r>
              <a:rPr lang="en-US" sz="1600" dirty="0" smtClean="0">
                <a:solidFill>
                  <a:schemeClr val="accent2"/>
                </a:solidFill>
              </a:rPr>
              <a:t>(including data visualizations)</a:t>
            </a:r>
            <a:endParaRPr lang="en-US" sz="1600" dirty="0">
              <a:solidFill>
                <a:schemeClr val="accent2"/>
              </a:solidFill>
            </a:endParaRPr>
          </a:p>
          <a:p>
            <a:pPr>
              <a:buFont typeface="Arial" panose="020B0604020202020204" pitchFamily="34" charset="0"/>
              <a:buChar char="•"/>
            </a:pPr>
            <a:r>
              <a:rPr lang="en-US" sz="2300" b="1" dirty="0" smtClean="0"/>
              <a:t>Moving forward</a:t>
            </a:r>
          </a:p>
          <a:p>
            <a:pPr lvl="1">
              <a:buFont typeface="Arial" panose="020B0604020202020204" pitchFamily="34" charset="0"/>
              <a:buChar char="•"/>
            </a:pPr>
            <a:r>
              <a:rPr lang="en-US" sz="2000" dirty="0"/>
              <a:t>Policy ideas from </a:t>
            </a:r>
            <a:r>
              <a:rPr lang="en-US" sz="2000" dirty="0" smtClean="0"/>
              <a:t>the event</a:t>
            </a:r>
            <a:endParaRPr lang="en-US" sz="2000" dirty="0"/>
          </a:p>
          <a:p>
            <a:pPr lvl="1">
              <a:buFont typeface="Arial" panose="020B0604020202020204" pitchFamily="34" charset="0"/>
              <a:buChar char="•"/>
            </a:pPr>
            <a:r>
              <a:rPr lang="en-US" sz="2000" dirty="0" smtClean="0"/>
              <a:t>Goal: who to achieve improved access, improving population health, within Missouri’s budget</a:t>
            </a:r>
          </a:p>
        </p:txBody>
      </p:sp>
    </p:spTree>
    <p:extLst>
      <p:ext uri="{BB962C8B-B14F-4D97-AF65-F5344CB8AC3E}">
        <p14:creationId xmlns:p14="http://schemas.microsoft.com/office/powerpoint/2010/main" val="383517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pPr marL="0" indent="0" algn="ctr">
              <a:spcBef>
                <a:spcPts val="600"/>
              </a:spcBef>
              <a:buNone/>
            </a:pPr>
            <a:r>
              <a:rPr lang="en-US" dirty="0" smtClean="0"/>
              <a:t>Center Co-Director Tim McBride at</a:t>
            </a:r>
          </a:p>
          <a:p>
            <a:pPr algn="ctr">
              <a:spcBef>
                <a:spcPts val="600"/>
              </a:spcBef>
            </a:pPr>
            <a:r>
              <a:rPr lang="en-US" dirty="0" smtClean="0"/>
              <a:t> </a:t>
            </a:r>
            <a:r>
              <a:rPr lang="en-US" dirty="0" smtClean="0">
                <a:hlinkClick r:id="rId3"/>
              </a:rPr>
              <a:t>tmcbride@wustl.edu</a:t>
            </a:r>
            <a:endParaRPr lang="en-US" dirty="0" smtClean="0"/>
          </a:p>
          <a:p>
            <a:pPr algn="ctr">
              <a:spcBef>
                <a:spcPts val="0"/>
              </a:spcBef>
            </a:pPr>
            <a:r>
              <a:rPr lang="en-US" dirty="0" smtClean="0"/>
              <a:t>For data questions related to this presentation,</a:t>
            </a:r>
          </a:p>
          <a:p>
            <a:pPr algn="ctr">
              <a:spcBef>
                <a:spcPts val="0"/>
              </a:spcBef>
            </a:pPr>
            <a:r>
              <a:rPr lang="en-US" dirty="0" smtClean="0"/>
              <a:t> contact Center Affiliate Abigail Barker at</a:t>
            </a:r>
          </a:p>
          <a:p>
            <a:pPr algn="ctr">
              <a:spcBef>
                <a:spcPts val="600"/>
              </a:spcBef>
            </a:pPr>
            <a:r>
              <a:rPr lang="en-US" dirty="0" smtClean="0"/>
              <a:t> </a:t>
            </a:r>
            <a:r>
              <a:rPr lang="en-US" dirty="0" smtClean="0">
                <a:hlinkClick r:id="rId4"/>
              </a:rPr>
              <a:t>arba</a:t>
            </a:r>
            <a:r>
              <a:rPr lang="en-US" dirty="0" smtClean="0">
                <a:solidFill>
                  <a:schemeClr val="accent2"/>
                </a:solidFill>
                <a:hlinkClick r:id="rId4"/>
              </a:rPr>
              <a:t>rker@</a:t>
            </a:r>
            <a:r>
              <a:rPr lang="en-US" dirty="0" smtClean="0">
                <a:hlinkClick r:id="rId4"/>
              </a:rPr>
              <a:t>wustl.edu</a:t>
            </a:r>
            <a:endParaRPr lang="en-US" dirty="0" smtClean="0"/>
          </a:p>
          <a:p>
            <a:pPr algn="ctr">
              <a:spcBef>
                <a:spcPts val="600"/>
              </a:spcBef>
            </a:pPr>
            <a:r>
              <a:rPr lang="en-US" dirty="0" smtClean="0"/>
              <a:t>Center Manager Leah Kemper at</a:t>
            </a:r>
          </a:p>
          <a:p>
            <a:pPr algn="ctr">
              <a:spcBef>
                <a:spcPts val="600"/>
              </a:spcBef>
            </a:pPr>
            <a:r>
              <a:rPr lang="en-US" dirty="0" smtClean="0">
                <a:hlinkClick r:id="rId5"/>
              </a:rPr>
              <a:t>Kemper@wustl.edu</a:t>
            </a:r>
            <a:endParaRPr lang="en-US" dirty="0" smtClean="0"/>
          </a:p>
          <a:p>
            <a:pPr algn="ctr">
              <a:spcBef>
                <a:spcPts val="600"/>
              </a:spcBef>
            </a:pPr>
            <a:endParaRPr lang="en-US" dirty="0" smtClean="0"/>
          </a:p>
          <a:p>
            <a:pPr algn="ctr">
              <a:spcBef>
                <a:spcPts val="600"/>
              </a:spcBef>
            </a:pPr>
            <a:endParaRPr lang="en-US" dirty="0" smtClean="0"/>
          </a:p>
          <a:p>
            <a:pPr algn="ctr">
              <a:spcBef>
                <a:spcPts val="600"/>
              </a:spcBef>
            </a:pPr>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7371" y="4314825"/>
            <a:ext cx="3621121" cy="1436340"/>
          </a:xfrm>
          <a:prstGeom prst="rect">
            <a:avLst/>
          </a:prstGeom>
        </p:spPr>
      </p:pic>
      <p:sp>
        <p:nvSpPr>
          <p:cNvPr id="5" name="Rectangle 4"/>
          <p:cNvSpPr/>
          <p:nvPr/>
        </p:nvSpPr>
        <p:spPr>
          <a:xfrm>
            <a:off x="2712927" y="5623525"/>
            <a:ext cx="7171387" cy="707886"/>
          </a:xfrm>
          <a:prstGeom prst="rect">
            <a:avLst/>
          </a:prstGeom>
        </p:spPr>
        <p:txBody>
          <a:bodyPr wrap="none">
            <a:spAutoFit/>
          </a:bodyPr>
          <a:lstStyle/>
          <a:p>
            <a:pPr algn="ctr"/>
            <a:r>
              <a:rPr lang="en-US" sz="2000" u="sng" dirty="0">
                <a:solidFill>
                  <a:schemeClr val="accent2"/>
                </a:solidFill>
                <a:hlinkClick r:id="rId7"/>
              </a:rPr>
              <a:t>https://publichealth.wustl.edu/centers/health-economics</a:t>
            </a:r>
            <a:r>
              <a:rPr lang="en-US" sz="2000" u="sng" dirty="0" smtClean="0">
                <a:solidFill>
                  <a:schemeClr val="accent2"/>
                </a:solidFill>
                <a:hlinkClick r:id="rId7"/>
              </a:rPr>
              <a:t>/</a:t>
            </a:r>
            <a:endParaRPr lang="en-US" sz="2000" u="sng" dirty="0" smtClean="0">
              <a:solidFill>
                <a:schemeClr val="accent2"/>
              </a:solidFill>
            </a:endParaRPr>
          </a:p>
          <a:p>
            <a:pPr algn="ctr"/>
            <a:r>
              <a:rPr lang="en-US" sz="2000" u="sng" dirty="0">
                <a:solidFill>
                  <a:schemeClr val="accent2"/>
                </a:solidFill>
              </a:rPr>
              <a:t>https://publichealth.wustl.edu/health-economics/interactive-data/</a:t>
            </a:r>
          </a:p>
        </p:txBody>
      </p:sp>
    </p:spTree>
    <p:extLst>
      <p:ext uri="{BB962C8B-B14F-4D97-AF65-F5344CB8AC3E}">
        <p14:creationId xmlns:p14="http://schemas.microsoft.com/office/powerpoint/2010/main" val="966349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Background/ Context</a:t>
            </a:r>
            <a:endParaRPr lang="en-US" dirty="0"/>
          </a:p>
        </p:txBody>
      </p:sp>
      <p:sp>
        <p:nvSpPr>
          <p:cNvPr id="5" name="Content Placeholder 4"/>
          <p:cNvSpPr>
            <a:spLocks noGrp="1"/>
          </p:cNvSpPr>
          <p:nvPr>
            <p:ph idx="1"/>
          </p:nvPr>
        </p:nvSpPr>
        <p:spPr>
          <a:xfrm>
            <a:off x="4750358" y="2413614"/>
            <a:ext cx="6492240" cy="3063240"/>
          </a:xfrm>
        </p:spPr>
        <p:txBody>
          <a:bodyPr>
            <a:normAutofit/>
          </a:bodyPr>
          <a:lstStyle/>
          <a:p>
            <a:pPr>
              <a:buFont typeface="Wingdings" panose="05000000000000000000" pitchFamily="2" charset="2"/>
              <a:buChar char="§"/>
            </a:pPr>
            <a:r>
              <a:rPr lang="en-US" sz="2400" dirty="0" smtClean="0"/>
              <a:t>The Uninsured in Missouri</a:t>
            </a:r>
          </a:p>
          <a:p>
            <a:pPr>
              <a:buFont typeface="Wingdings" panose="05000000000000000000" pitchFamily="2" charset="2"/>
              <a:buChar char="§"/>
            </a:pPr>
            <a:r>
              <a:rPr lang="en-US" sz="2400" dirty="0" smtClean="0"/>
              <a:t>Missouri’s Healthcare Providers Trained</a:t>
            </a:r>
          </a:p>
          <a:p>
            <a:pPr>
              <a:buFont typeface="Wingdings" panose="05000000000000000000" pitchFamily="2" charset="2"/>
              <a:buChar char="§"/>
            </a:pPr>
            <a:r>
              <a:rPr lang="en-US" sz="2400" dirty="0" smtClean="0"/>
              <a:t>Missourians’ Health</a:t>
            </a:r>
          </a:p>
          <a:p>
            <a:pPr>
              <a:buFont typeface="Wingdings" panose="05000000000000000000" pitchFamily="2" charset="2"/>
              <a:buChar char="§"/>
            </a:pPr>
            <a:r>
              <a:rPr lang="en-US" sz="2400" dirty="0" smtClean="0"/>
              <a:t>The Aging Population in Missouri</a:t>
            </a:r>
            <a:endParaRPr lang="en-US" sz="2400" dirty="0"/>
          </a:p>
        </p:txBody>
      </p:sp>
    </p:spTree>
    <p:extLst>
      <p:ext uri="{BB962C8B-B14F-4D97-AF65-F5344CB8AC3E}">
        <p14:creationId xmlns:p14="http://schemas.microsoft.com/office/powerpoint/2010/main" val="333465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014" y="732897"/>
            <a:ext cx="8229600" cy="914400"/>
          </a:xfrm>
        </p:spPr>
        <p:txBody>
          <a:bodyPr/>
          <a:lstStyle/>
          <a:p>
            <a:pPr algn="ctr">
              <a:lnSpc>
                <a:spcPct val="90000"/>
              </a:lnSpc>
              <a:spcBef>
                <a:spcPts val="0"/>
              </a:spcBef>
            </a:pPr>
            <a:r>
              <a:rPr lang="en-US" sz="3200" dirty="0"/>
              <a:t>Percent </a:t>
            </a:r>
            <a:r>
              <a:rPr lang="en-US" sz="3200" dirty="0" smtClean="0"/>
              <a:t>Uninsured </a:t>
            </a:r>
            <a:r>
              <a:rPr lang="en-US" sz="3200" dirty="0"/>
              <a:t>in Missouri and U.S., 2008-16</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06801045"/>
              </p:ext>
            </p:extLst>
          </p:nvPr>
        </p:nvGraphicFramePr>
        <p:xfrm>
          <a:off x="510685" y="1833944"/>
          <a:ext cx="7004540" cy="4185855"/>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5"/>
          <p:cNvSpPr txBox="1">
            <a:spLocks/>
          </p:cNvSpPr>
          <p:nvPr/>
        </p:nvSpPr>
        <p:spPr>
          <a:xfrm>
            <a:off x="87650" y="6019800"/>
            <a:ext cx="8229601" cy="522905"/>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2400" kern="1200">
                <a:solidFill>
                  <a:schemeClr val="tx1"/>
                </a:solidFill>
                <a:latin typeface="+mn-lt"/>
                <a:ea typeface="+mn-ea"/>
                <a:cs typeface="+mn-cs"/>
              </a:defRPr>
            </a:lvl1pPr>
            <a:lvl2pPr marL="731520" indent="-274320" algn="l" rtl="0" eaLnBrk="1" latinLnBrk="0" hangingPunct="1">
              <a:spcBef>
                <a:spcPts val="0"/>
              </a:spcBef>
              <a:buClr>
                <a:schemeClr val="accent2"/>
              </a:buClr>
              <a:buSzPct val="90000"/>
              <a:buFont typeface="Wingdings"/>
              <a:buChar char=""/>
              <a:defRPr kumimoji="0" sz="2000" kern="1200">
                <a:solidFill>
                  <a:schemeClr val="tx1"/>
                </a:solidFill>
                <a:latin typeface="+mn-lt"/>
                <a:ea typeface="+mn-ea"/>
                <a:cs typeface="+mn-cs"/>
              </a:defRPr>
            </a:lvl2pPr>
            <a:lvl3pPr marL="996696" indent="-228600" algn="l" rtl="0" eaLnBrk="1" latinLnBrk="0" hangingPunct="1">
              <a:spcBef>
                <a:spcPts val="0"/>
              </a:spcBef>
              <a:buClr>
                <a:schemeClr val="accent3"/>
              </a:buClr>
              <a:buFont typeface="Arial"/>
              <a:buChar char="▪"/>
              <a:defRPr kumimoji="0" sz="2000" kern="1200">
                <a:solidFill>
                  <a:schemeClr val="tx1"/>
                </a:solidFill>
                <a:latin typeface="+mn-lt"/>
                <a:ea typeface="+mn-ea"/>
                <a:cs typeface="+mn-cs"/>
              </a:defRPr>
            </a:lvl3pPr>
            <a:lvl4pPr marL="1216152" indent="-182880" algn="l" rtl="0" eaLnBrk="1" latinLnBrk="0" hangingPunct="1">
              <a:spcBef>
                <a:spcPts val="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ts val="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r>
              <a:rPr lang="en-US" sz="900" dirty="0"/>
              <a:t>SOURCE: Bureau of the Census, September2017, </a:t>
            </a:r>
            <a:r>
              <a:rPr lang="en-US" sz="900" dirty="0">
                <a:hlinkClick r:id="rId4"/>
              </a:rPr>
              <a:t>https://www.census.gov/library/publications/2017/demo/p60-260.html</a:t>
            </a:r>
            <a:r>
              <a:rPr lang="en-US" sz="900" dirty="0"/>
              <a:t> .</a:t>
            </a:r>
          </a:p>
          <a:p>
            <a:pPr marL="118872" indent="0">
              <a:buNone/>
            </a:pPr>
            <a:r>
              <a:rPr lang="en-US" sz="900" dirty="0">
                <a:solidFill>
                  <a:srgbClr val="000000"/>
                </a:solidFill>
                <a:latin typeface="Times New Roman" panose="02020603050405020304" pitchFamily="18" charset="0"/>
              </a:rPr>
              <a:t> </a:t>
            </a:r>
          </a:p>
          <a:p>
            <a:pPr marL="118872" indent="0">
              <a:buNone/>
            </a:pPr>
            <a:r>
              <a:rPr lang="en-US" sz="900" dirty="0">
                <a:solidFill>
                  <a:srgbClr val="000000"/>
                </a:solidFill>
                <a:latin typeface="Times New Roman" panose="02020603050405020304" pitchFamily="18" charset="0"/>
              </a:rPr>
              <a:t> </a:t>
            </a:r>
            <a:endParaRPr lang="en-US" sz="900" dirty="0"/>
          </a:p>
          <a:p>
            <a:pPr marL="118872" indent="0">
              <a:buNone/>
            </a:pPr>
            <a:r>
              <a:rPr lang="en-US" sz="900" dirty="0"/>
              <a:t> </a:t>
            </a:r>
            <a:endParaRPr lang="en-US" sz="500" dirty="0"/>
          </a:p>
        </p:txBody>
      </p:sp>
      <p:sp>
        <p:nvSpPr>
          <p:cNvPr id="3" name="Rectangle 2"/>
          <p:cNvSpPr/>
          <p:nvPr/>
        </p:nvSpPr>
        <p:spPr>
          <a:xfrm>
            <a:off x="7639049" y="1809646"/>
            <a:ext cx="3684625" cy="1200329"/>
          </a:xfrm>
          <a:prstGeom prst="rect">
            <a:avLst/>
          </a:prstGeom>
        </p:spPr>
        <p:txBody>
          <a:bodyPr wrap="square">
            <a:spAutoFit/>
          </a:bodyPr>
          <a:lstStyle/>
          <a:p>
            <a:r>
              <a:rPr lang="en-US" dirty="0" smtClean="0">
                <a:solidFill>
                  <a:schemeClr val="tx1">
                    <a:lumMod val="75000"/>
                    <a:lumOff val="25000"/>
                  </a:schemeClr>
                </a:solidFill>
              </a:rPr>
              <a:t>Uninsurance rates in Missouri were lower than in the U.S. until 2014, when the U.S. uninsured rate dropped below Missouri’s rate.</a:t>
            </a:r>
            <a:endParaRPr lang="en-US" dirty="0">
              <a:solidFill>
                <a:schemeClr val="tx1">
                  <a:lumMod val="75000"/>
                  <a:lumOff val="25000"/>
                </a:schemeClr>
              </a:solidFill>
            </a:endParaRPr>
          </a:p>
        </p:txBody>
      </p:sp>
      <p:graphicFrame>
        <p:nvGraphicFramePr>
          <p:cNvPr id="8" name="Chart 7"/>
          <p:cNvGraphicFramePr>
            <a:graphicFrameLocks/>
          </p:cNvGraphicFramePr>
          <p:nvPr>
            <p:extLst>
              <p:ext uri="{D42A27DB-BD31-4B8C-83A1-F6EECF244321}">
                <p14:modId xmlns:p14="http://schemas.microsoft.com/office/powerpoint/2010/main" val="178188634"/>
              </p:ext>
            </p:extLst>
          </p:nvPr>
        </p:nvGraphicFramePr>
        <p:xfrm>
          <a:off x="7242986" y="3196622"/>
          <a:ext cx="4476750" cy="2921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6772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Missouri’s Healthcare Providers Trained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218507"/>
              </p:ext>
            </p:extLst>
          </p:nvPr>
        </p:nvGraphicFramePr>
        <p:xfrm>
          <a:off x="432203" y="1970250"/>
          <a:ext cx="8830617"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262820" y="1857953"/>
            <a:ext cx="2546888" cy="4062651"/>
          </a:xfrm>
          <a:prstGeom prst="rect">
            <a:avLst/>
          </a:prstGeom>
          <a:solidFill>
            <a:srgbClr val="92D050"/>
          </a:solidFill>
        </p:spPr>
        <p:txBody>
          <a:bodyPr wrap="square" rtlCol="0">
            <a:spAutoFit/>
          </a:bodyPr>
          <a:lstStyle/>
          <a:p>
            <a:r>
              <a:rPr lang="en-US" dirty="0" smtClean="0"/>
              <a:t>In 2016, there were 448 new MDs and 413 new DOs trained in Missouri.  </a:t>
            </a:r>
          </a:p>
          <a:p>
            <a:endParaRPr lang="en-US" sz="800" dirty="0"/>
          </a:p>
          <a:p>
            <a:r>
              <a:rPr lang="en-US" dirty="0" smtClean="0"/>
              <a:t>Meanwhile, 1699 (11%) of current active MDs are above 65, with another 3192 (20%) between the ages of 55 and 64.  </a:t>
            </a:r>
          </a:p>
          <a:p>
            <a:endParaRPr lang="en-US" sz="800" dirty="0"/>
          </a:p>
          <a:p>
            <a:r>
              <a:rPr lang="en-US" dirty="0" smtClean="0"/>
              <a:t>Also, 298 (13%) of current active DOs are above 65, and another 541 (24%) are between ages 55 and 64.  </a:t>
            </a:r>
          </a:p>
        </p:txBody>
      </p:sp>
      <p:sp>
        <p:nvSpPr>
          <p:cNvPr id="6" name="Rectangle 5"/>
          <p:cNvSpPr/>
          <p:nvPr/>
        </p:nvSpPr>
        <p:spPr>
          <a:xfrm>
            <a:off x="9776905" y="5920604"/>
            <a:ext cx="1378775" cy="369332"/>
          </a:xfrm>
          <a:prstGeom prst="rect">
            <a:avLst/>
          </a:prstGeom>
        </p:spPr>
        <p:txBody>
          <a:bodyPr wrap="none">
            <a:spAutoFit/>
          </a:bodyPr>
          <a:lstStyle/>
          <a:p>
            <a:pPr lvl="0"/>
            <a:r>
              <a:rPr lang="en-US" dirty="0">
                <a:solidFill>
                  <a:schemeClr val="accent2"/>
                </a:solidFill>
                <a:hlinkClick r:id="rId4"/>
              </a:rPr>
              <a:t>Data </a:t>
            </a:r>
            <a:r>
              <a:rPr lang="en-US" dirty="0" err="1">
                <a:solidFill>
                  <a:schemeClr val="accent2"/>
                </a:solidFill>
                <a:hlinkClick r:id="rId4"/>
              </a:rPr>
              <a:t>Viz</a:t>
            </a:r>
            <a:r>
              <a:rPr lang="en-US" dirty="0">
                <a:solidFill>
                  <a:schemeClr val="accent2"/>
                </a:solidFill>
                <a:hlinkClick r:id="rId4"/>
              </a:rPr>
              <a:t> Link</a:t>
            </a:r>
            <a:endParaRPr lang="en-US" dirty="0">
              <a:solidFill>
                <a:schemeClr val="accent2"/>
              </a:solidFill>
            </a:endParaRPr>
          </a:p>
        </p:txBody>
      </p:sp>
    </p:spTree>
    <p:extLst>
      <p:ext uri="{BB962C8B-B14F-4D97-AF65-F5344CB8AC3E}">
        <p14:creationId xmlns:p14="http://schemas.microsoft.com/office/powerpoint/2010/main" val="628220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Missourians’ Health</a:t>
            </a:r>
            <a:endParaRPr lang="en-US" dirty="0"/>
          </a:p>
        </p:txBody>
      </p:sp>
      <p:pic>
        <p:nvPicPr>
          <p:cNvPr id="4" name="Content Placeholder 3"/>
          <p:cNvPicPr>
            <a:picLocks noGrp="1" noChangeAspect="1"/>
          </p:cNvPicPr>
          <p:nvPr>
            <p:ph idx="1"/>
          </p:nvPr>
        </p:nvPicPr>
        <p:blipFill>
          <a:blip r:embed="rId3"/>
          <a:stretch>
            <a:fillRect/>
          </a:stretch>
        </p:blipFill>
        <p:spPr>
          <a:xfrm>
            <a:off x="1254004" y="1937617"/>
            <a:ext cx="4443411" cy="1176483"/>
          </a:xfrm>
          <a:prstGeom prst="rect">
            <a:avLst/>
          </a:prstGeom>
        </p:spPr>
      </p:pic>
      <p:pic>
        <p:nvPicPr>
          <p:cNvPr id="5" name="Picture 4"/>
          <p:cNvPicPr>
            <a:picLocks noChangeAspect="1"/>
          </p:cNvPicPr>
          <p:nvPr/>
        </p:nvPicPr>
        <p:blipFill>
          <a:blip r:embed="rId4"/>
          <a:stretch>
            <a:fillRect/>
          </a:stretch>
        </p:blipFill>
        <p:spPr>
          <a:xfrm>
            <a:off x="8771387" y="1787278"/>
            <a:ext cx="3061635" cy="1477160"/>
          </a:xfrm>
          <a:prstGeom prst="rect">
            <a:avLst/>
          </a:prstGeom>
        </p:spPr>
      </p:pic>
      <p:pic>
        <p:nvPicPr>
          <p:cNvPr id="6" name="Picture 5"/>
          <p:cNvPicPr>
            <a:picLocks noChangeAspect="1"/>
          </p:cNvPicPr>
          <p:nvPr/>
        </p:nvPicPr>
        <p:blipFill>
          <a:blip r:embed="rId5"/>
          <a:stretch>
            <a:fillRect/>
          </a:stretch>
        </p:blipFill>
        <p:spPr>
          <a:xfrm>
            <a:off x="8764418" y="3264438"/>
            <a:ext cx="3061635" cy="1527079"/>
          </a:xfrm>
          <a:prstGeom prst="rect">
            <a:avLst/>
          </a:prstGeom>
        </p:spPr>
      </p:pic>
      <p:pic>
        <p:nvPicPr>
          <p:cNvPr id="7" name="Picture 6"/>
          <p:cNvPicPr>
            <a:picLocks noChangeAspect="1"/>
          </p:cNvPicPr>
          <p:nvPr/>
        </p:nvPicPr>
        <p:blipFill>
          <a:blip r:embed="rId6"/>
          <a:stretch>
            <a:fillRect/>
          </a:stretch>
        </p:blipFill>
        <p:spPr>
          <a:xfrm>
            <a:off x="8778356" y="4741598"/>
            <a:ext cx="3054666" cy="1634625"/>
          </a:xfrm>
          <a:prstGeom prst="rect">
            <a:avLst/>
          </a:prstGeom>
        </p:spPr>
      </p:pic>
      <p:sp>
        <p:nvSpPr>
          <p:cNvPr id="8" name="TextBox 7"/>
          <p:cNvSpPr txBox="1"/>
          <p:nvPr/>
        </p:nvSpPr>
        <p:spPr>
          <a:xfrm>
            <a:off x="393539" y="3160776"/>
            <a:ext cx="8363910" cy="3139321"/>
          </a:xfrm>
          <a:prstGeom prst="rect">
            <a:avLst/>
          </a:prstGeom>
          <a:noFill/>
        </p:spPr>
        <p:txBody>
          <a:bodyPr wrap="square" rtlCol="0">
            <a:spAutoFit/>
          </a:bodyPr>
          <a:lstStyle/>
          <a:p>
            <a:pPr>
              <a:buClr>
                <a:schemeClr val="accent2"/>
              </a:buClr>
            </a:pPr>
            <a:r>
              <a:rPr lang="en-US" dirty="0" smtClean="0">
                <a:solidFill>
                  <a:schemeClr val="tx1">
                    <a:lumMod val="75000"/>
                    <a:lumOff val="25000"/>
                  </a:schemeClr>
                </a:solidFill>
              </a:rPr>
              <a:t>According to </a:t>
            </a:r>
            <a:r>
              <a:rPr lang="en-US" b="1" dirty="0" smtClean="0">
                <a:solidFill>
                  <a:schemeClr val="tx1">
                    <a:lumMod val="75000"/>
                    <a:lumOff val="25000"/>
                  </a:schemeClr>
                </a:solidFill>
              </a:rPr>
              <a:t>America’s Health Rankings </a:t>
            </a:r>
            <a:r>
              <a:rPr lang="en-US" dirty="0" smtClean="0">
                <a:solidFill>
                  <a:schemeClr val="tx1">
                    <a:lumMod val="75000"/>
                    <a:lumOff val="25000"/>
                  </a:schemeClr>
                </a:solidFill>
              </a:rPr>
              <a:t>2016 Annual Report:</a:t>
            </a:r>
          </a:p>
          <a:p>
            <a:pPr marL="285750" lvl="0" indent="-285750">
              <a:buClr>
                <a:schemeClr val="accent2"/>
              </a:buClr>
              <a:buFont typeface="Wingdings" panose="05000000000000000000" pitchFamily="2" charset="2"/>
              <a:buChar char="§"/>
            </a:pPr>
            <a:r>
              <a:rPr lang="en-US" dirty="0">
                <a:solidFill>
                  <a:schemeClr val="tx1">
                    <a:lumMod val="75000"/>
                    <a:lumOff val="25000"/>
                  </a:schemeClr>
                </a:solidFill>
              </a:rPr>
              <a:t>In the past </a:t>
            </a:r>
            <a:r>
              <a:rPr lang="en-US" dirty="0" smtClean="0">
                <a:solidFill>
                  <a:schemeClr val="tx1">
                    <a:lumMod val="75000"/>
                    <a:lumOff val="25000"/>
                  </a:schemeClr>
                </a:solidFill>
              </a:rPr>
              <a:t>year</a:t>
            </a:r>
          </a:p>
          <a:p>
            <a:pPr marL="742950" lvl="1" indent="-285750">
              <a:buClr>
                <a:schemeClr val="accent2"/>
              </a:buClr>
              <a:buFont typeface="Wingdings" panose="05000000000000000000" pitchFamily="2" charset="2"/>
              <a:buChar char="§"/>
            </a:pPr>
            <a:r>
              <a:rPr lang="en-US" dirty="0">
                <a:solidFill>
                  <a:schemeClr val="tx1">
                    <a:lumMod val="75000"/>
                    <a:lumOff val="25000"/>
                  </a:schemeClr>
                </a:solidFill>
              </a:rPr>
              <a:t>e</a:t>
            </a:r>
            <a:r>
              <a:rPr lang="en-US" dirty="0" smtClean="0">
                <a:solidFill>
                  <a:schemeClr val="tx1">
                    <a:lumMod val="75000"/>
                    <a:lumOff val="25000"/>
                  </a:schemeClr>
                </a:solidFill>
              </a:rPr>
              <a:t>xcessive </a:t>
            </a:r>
            <a:r>
              <a:rPr lang="en-US" dirty="0">
                <a:solidFill>
                  <a:schemeClr val="tx1">
                    <a:lumMod val="75000"/>
                    <a:lumOff val="25000"/>
                  </a:schemeClr>
                </a:solidFill>
              </a:rPr>
              <a:t>drinking </a:t>
            </a:r>
            <a:r>
              <a:rPr lang="en-US" dirty="0">
                <a:solidFill>
                  <a:schemeClr val="accent2"/>
                </a:solidFill>
              </a:rPr>
              <a:t>increased 10% </a:t>
            </a:r>
            <a:r>
              <a:rPr lang="en-US" dirty="0">
                <a:solidFill>
                  <a:schemeClr val="tx1">
                    <a:lumMod val="75000"/>
                    <a:lumOff val="25000"/>
                  </a:schemeClr>
                </a:solidFill>
              </a:rPr>
              <a:t>from 16.1</a:t>
            </a:r>
            <a:r>
              <a:rPr lang="en-US" dirty="0" smtClean="0">
                <a:solidFill>
                  <a:schemeClr val="tx1">
                    <a:lumMod val="75000"/>
                    <a:lumOff val="25000"/>
                  </a:schemeClr>
                </a:solidFill>
              </a:rPr>
              <a:t>% to </a:t>
            </a:r>
            <a:r>
              <a:rPr lang="en-US" dirty="0">
                <a:solidFill>
                  <a:schemeClr val="tx1">
                    <a:lumMod val="75000"/>
                    <a:lumOff val="25000"/>
                  </a:schemeClr>
                </a:solidFill>
              </a:rPr>
              <a:t>17.7% of </a:t>
            </a:r>
            <a:r>
              <a:rPr lang="en-US" dirty="0" smtClean="0">
                <a:solidFill>
                  <a:schemeClr val="tx1">
                    <a:lumMod val="75000"/>
                    <a:lumOff val="25000"/>
                  </a:schemeClr>
                </a:solidFill>
              </a:rPr>
              <a:t>Missouri adults</a:t>
            </a:r>
            <a:r>
              <a:rPr lang="en-US" dirty="0">
                <a:solidFill>
                  <a:schemeClr val="tx1">
                    <a:lumMod val="75000"/>
                    <a:lumOff val="25000"/>
                  </a:schemeClr>
                </a:solidFill>
              </a:rPr>
              <a:t>.</a:t>
            </a:r>
          </a:p>
          <a:p>
            <a:pPr marL="742950" lvl="1" indent="-285750">
              <a:buClr>
                <a:schemeClr val="accent2"/>
              </a:buClr>
              <a:buFont typeface="Wingdings" panose="05000000000000000000" pitchFamily="2" charset="2"/>
              <a:buChar char="§"/>
            </a:pPr>
            <a:r>
              <a:rPr lang="en-US" dirty="0" smtClean="0">
                <a:solidFill>
                  <a:schemeClr val="tx1">
                    <a:lumMod val="75000"/>
                    <a:lumOff val="25000"/>
                  </a:schemeClr>
                </a:solidFill>
              </a:rPr>
              <a:t>obesity </a:t>
            </a:r>
            <a:r>
              <a:rPr lang="en-US" dirty="0">
                <a:solidFill>
                  <a:schemeClr val="accent2"/>
                </a:solidFill>
              </a:rPr>
              <a:t>increased 7% </a:t>
            </a:r>
            <a:r>
              <a:rPr lang="en-US" dirty="0">
                <a:solidFill>
                  <a:schemeClr val="tx1">
                    <a:lumMod val="75000"/>
                    <a:lumOff val="25000"/>
                  </a:schemeClr>
                </a:solidFill>
              </a:rPr>
              <a:t>from 30.2% to 32.4% of </a:t>
            </a:r>
            <a:r>
              <a:rPr lang="en-US" dirty="0" smtClean="0">
                <a:solidFill>
                  <a:schemeClr val="tx1">
                    <a:lumMod val="75000"/>
                    <a:lumOff val="25000"/>
                  </a:schemeClr>
                </a:solidFill>
              </a:rPr>
              <a:t>Missouri adults</a:t>
            </a:r>
            <a:r>
              <a:rPr lang="en-US" dirty="0">
                <a:solidFill>
                  <a:schemeClr val="tx1">
                    <a:lumMod val="75000"/>
                    <a:lumOff val="25000"/>
                  </a:schemeClr>
                </a:solidFill>
              </a:rPr>
              <a:t>.</a:t>
            </a:r>
          </a:p>
          <a:p>
            <a:pPr marL="742950" lvl="1" indent="-285750">
              <a:buClr>
                <a:schemeClr val="accent2"/>
              </a:buClr>
              <a:buFont typeface="Wingdings" panose="05000000000000000000" pitchFamily="2" charset="2"/>
              <a:buChar char="§"/>
            </a:pPr>
            <a:r>
              <a:rPr lang="en-US" dirty="0" smtClean="0">
                <a:solidFill>
                  <a:schemeClr val="tx1">
                    <a:lumMod val="75000"/>
                    <a:lumOff val="25000"/>
                  </a:schemeClr>
                </a:solidFill>
              </a:rPr>
              <a:t>HPV </a:t>
            </a:r>
            <a:r>
              <a:rPr lang="en-US" dirty="0">
                <a:solidFill>
                  <a:schemeClr val="tx1">
                    <a:lumMod val="75000"/>
                    <a:lumOff val="25000"/>
                  </a:schemeClr>
                </a:solidFill>
              </a:rPr>
              <a:t>immunization among </a:t>
            </a:r>
            <a:r>
              <a:rPr lang="en-US" dirty="0" smtClean="0">
                <a:solidFill>
                  <a:schemeClr val="tx1">
                    <a:lumMod val="75000"/>
                    <a:lumOff val="25000"/>
                  </a:schemeClr>
                </a:solidFill>
              </a:rPr>
              <a:t>Missouri males aged 13 </a:t>
            </a:r>
            <a:r>
              <a:rPr lang="en-US" dirty="0">
                <a:solidFill>
                  <a:schemeClr val="tx1">
                    <a:lumMod val="75000"/>
                    <a:lumOff val="25000"/>
                  </a:schemeClr>
                </a:solidFill>
              </a:rPr>
              <a:t>to 17 years </a:t>
            </a:r>
            <a:r>
              <a:rPr lang="en-US" dirty="0">
                <a:solidFill>
                  <a:schemeClr val="accent2"/>
                </a:solidFill>
              </a:rPr>
              <a:t>increased 122% </a:t>
            </a:r>
            <a:r>
              <a:rPr lang="en-US" dirty="0">
                <a:solidFill>
                  <a:schemeClr val="tx1">
                    <a:lumMod val="75000"/>
                    <a:lumOff val="25000"/>
                  </a:schemeClr>
                </a:solidFill>
              </a:rPr>
              <a:t>from 11.3% to 25.1%. </a:t>
            </a:r>
          </a:p>
          <a:p>
            <a:pPr marL="285750" lvl="0" indent="-285750">
              <a:buClr>
                <a:schemeClr val="accent2"/>
              </a:buClr>
              <a:buFont typeface="Wingdings" panose="05000000000000000000" pitchFamily="2" charset="2"/>
              <a:buChar char="§"/>
            </a:pPr>
            <a:r>
              <a:rPr lang="en-US" dirty="0">
                <a:solidFill>
                  <a:schemeClr val="tx1">
                    <a:lumMod val="75000"/>
                    <a:lumOff val="25000"/>
                  </a:schemeClr>
                </a:solidFill>
              </a:rPr>
              <a:t>In the past eight </a:t>
            </a:r>
            <a:r>
              <a:rPr lang="en-US" dirty="0" smtClean="0">
                <a:solidFill>
                  <a:schemeClr val="tx1">
                    <a:lumMod val="75000"/>
                    <a:lumOff val="25000"/>
                  </a:schemeClr>
                </a:solidFill>
              </a:rPr>
              <a:t>years</a:t>
            </a:r>
          </a:p>
          <a:p>
            <a:pPr marL="742950" lvl="1" indent="-285750">
              <a:buClr>
                <a:schemeClr val="accent2"/>
              </a:buClr>
              <a:buFont typeface="Wingdings" panose="05000000000000000000" pitchFamily="2" charset="2"/>
              <a:buChar char="§"/>
            </a:pPr>
            <a:r>
              <a:rPr lang="en-US" dirty="0" smtClean="0">
                <a:solidFill>
                  <a:schemeClr val="tx1">
                    <a:lumMod val="75000"/>
                    <a:lumOff val="25000"/>
                  </a:schemeClr>
                </a:solidFill>
              </a:rPr>
              <a:t>preventable </a:t>
            </a:r>
            <a:r>
              <a:rPr lang="en-US" dirty="0">
                <a:solidFill>
                  <a:schemeClr val="tx1">
                    <a:lumMod val="75000"/>
                    <a:lumOff val="25000"/>
                  </a:schemeClr>
                </a:solidFill>
              </a:rPr>
              <a:t>hospitalizations </a:t>
            </a:r>
            <a:r>
              <a:rPr lang="en-US" dirty="0">
                <a:solidFill>
                  <a:schemeClr val="accent2"/>
                </a:solidFill>
              </a:rPr>
              <a:t>decreased 36% </a:t>
            </a:r>
            <a:r>
              <a:rPr lang="en-US" dirty="0">
                <a:solidFill>
                  <a:schemeClr val="tx1">
                    <a:lumMod val="75000"/>
                    <a:lumOff val="25000"/>
                  </a:schemeClr>
                </a:solidFill>
              </a:rPr>
              <a:t>from 88.6 to 56.6 discharges per 1,000 </a:t>
            </a:r>
            <a:r>
              <a:rPr lang="en-US" dirty="0" smtClean="0">
                <a:solidFill>
                  <a:schemeClr val="tx1">
                    <a:lumMod val="75000"/>
                    <a:lumOff val="25000"/>
                  </a:schemeClr>
                </a:solidFill>
              </a:rPr>
              <a:t>Missouri Medicare </a:t>
            </a:r>
            <a:r>
              <a:rPr lang="en-US" dirty="0">
                <a:solidFill>
                  <a:schemeClr val="tx1">
                    <a:lumMod val="75000"/>
                    <a:lumOff val="25000"/>
                  </a:schemeClr>
                </a:solidFill>
              </a:rPr>
              <a:t>enrollees. </a:t>
            </a:r>
          </a:p>
          <a:p>
            <a:pPr marL="285750" lvl="0" indent="-285750">
              <a:buClr>
                <a:schemeClr val="accent2"/>
              </a:buClr>
              <a:buFont typeface="Wingdings" panose="05000000000000000000" pitchFamily="2" charset="2"/>
              <a:buChar char="§"/>
            </a:pPr>
            <a:r>
              <a:rPr lang="en-US" dirty="0">
                <a:solidFill>
                  <a:schemeClr val="tx1">
                    <a:lumMod val="75000"/>
                    <a:lumOff val="25000"/>
                  </a:schemeClr>
                </a:solidFill>
              </a:rPr>
              <a:t>In the past two years, diabetes </a:t>
            </a:r>
            <a:r>
              <a:rPr lang="en-US" dirty="0">
                <a:solidFill>
                  <a:schemeClr val="accent2"/>
                </a:solidFill>
              </a:rPr>
              <a:t>increased 20% </a:t>
            </a:r>
            <a:r>
              <a:rPr lang="en-US" dirty="0">
                <a:solidFill>
                  <a:schemeClr val="tx1">
                    <a:lumMod val="75000"/>
                    <a:lumOff val="25000"/>
                  </a:schemeClr>
                </a:solidFill>
              </a:rPr>
              <a:t>from 9.6% to 11.5</a:t>
            </a:r>
            <a:r>
              <a:rPr lang="en-US" dirty="0" smtClean="0">
                <a:solidFill>
                  <a:schemeClr val="tx1">
                    <a:lumMod val="75000"/>
                    <a:lumOff val="25000"/>
                  </a:schemeClr>
                </a:solidFill>
              </a:rPr>
              <a:t>% of Missouri adults.</a:t>
            </a:r>
            <a:endParaRPr lang="en-US"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3738688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Role of Aging</a:t>
            </a:r>
            <a:endParaRPr lang="en-US" dirty="0"/>
          </a:p>
        </p:txBody>
      </p:sp>
      <p:sp>
        <p:nvSpPr>
          <p:cNvPr id="3" name="Content Placeholder 2"/>
          <p:cNvSpPr>
            <a:spLocks noGrp="1"/>
          </p:cNvSpPr>
          <p:nvPr>
            <p:ph idx="1"/>
          </p:nvPr>
        </p:nvSpPr>
        <p:spPr/>
        <p:txBody>
          <a:bodyPr/>
          <a:lstStyle/>
          <a:p>
            <a:r>
              <a:rPr lang="en-US" dirty="0"/>
              <a:t>The number of people </a:t>
            </a:r>
            <a:r>
              <a:rPr lang="en-US" dirty="0">
                <a:solidFill>
                  <a:schemeClr val="accent2"/>
                </a:solidFill>
              </a:rPr>
              <a:t>aged 65 and over </a:t>
            </a:r>
            <a:r>
              <a:rPr lang="en-US" dirty="0"/>
              <a:t>in Missouri is projected to rise </a:t>
            </a:r>
            <a:r>
              <a:rPr lang="en-US" b="1" dirty="0">
                <a:solidFill>
                  <a:schemeClr val="accent2"/>
                </a:solidFill>
              </a:rPr>
              <a:t>41%</a:t>
            </a:r>
            <a:r>
              <a:rPr lang="en-US" dirty="0">
                <a:solidFill>
                  <a:schemeClr val="accent2"/>
                </a:solidFill>
              </a:rPr>
              <a:t> </a:t>
            </a:r>
            <a:r>
              <a:rPr lang="en-US" dirty="0"/>
              <a:t>over the next 15 </a:t>
            </a:r>
            <a:r>
              <a:rPr lang="en-US" dirty="0" smtClean="0"/>
              <a:t>years.  Elders face higher health costs and are more likely to be on Medicaid, so this will drive up state spending on Medicaid.</a:t>
            </a:r>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425462603"/>
              </p:ext>
            </p:extLst>
          </p:nvPr>
        </p:nvGraphicFramePr>
        <p:xfrm>
          <a:off x="3226117" y="2797504"/>
          <a:ext cx="5800725" cy="3590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1324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Health Spending</a:t>
            </a:r>
            <a:endParaRPr lang="en-US" dirty="0"/>
          </a:p>
        </p:txBody>
      </p:sp>
      <p:sp>
        <p:nvSpPr>
          <p:cNvPr id="5" name="Content Placeholder 4"/>
          <p:cNvSpPr>
            <a:spLocks noGrp="1"/>
          </p:cNvSpPr>
          <p:nvPr>
            <p:ph idx="1"/>
          </p:nvPr>
        </p:nvSpPr>
        <p:spPr>
          <a:xfrm>
            <a:off x="4800600" y="1458410"/>
            <a:ext cx="6492240" cy="2892526"/>
          </a:xfrm>
        </p:spPr>
        <p:txBody>
          <a:bodyPr>
            <a:normAutofit/>
          </a:bodyPr>
          <a:lstStyle/>
          <a:p>
            <a:pPr>
              <a:buFont typeface="Wingdings" panose="05000000000000000000" pitchFamily="2" charset="2"/>
              <a:buChar char="§"/>
            </a:pPr>
            <a:r>
              <a:rPr lang="en-US" sz="2800" dirty="0" smtClean="0"/>
              <a:t>National trends and figures</a:t>
            </a:r>
          </a:p>
          <a:p>
            <a:pPr>
              <a:buFont typeface="Wingdings" panose="05000000000000000000" pitchFamily="2" charset="2"/>
              <a:buChar char="§"/>
            </a:pPr>
            <a:r>
              <a:rPr lang="en-US" sz="2800" dirty="0"/>
              <a:t>Indirect </a:t>
            </a:r>
            <a:r>
              <a:rPr lang="en-US" sz="2800" dirty="0" smtClean="0"/>
              <a:t>costs</a:t>
            </a:r>
          </a:p>
          <a:p>
            <a:pPr>
              <a:buFont typeface="Wingdings" panose="05000000000000000000" pitchFamily="2" charset="2"/>
              <a:buChar char="§"/>
            </a:pPr>
            <a:r>
              <a:rPr lang="en-US" sz="2800" dirty="0" smtClean="0"/>
              <a:t>Medicaid cost drivers</a:t>
            </a:r>
          </a:p>
          <a:p>
            <a:pPr marL="0" indent="0">
              <a:buNone/>
            </a:pPr>
            <a:endParaRPr lang="en-US" sz="2800" dirty="0" smtClean="0"/>
          </a:p>
        </p:txBody>
      </p:sp>
      <p:sp>
        <p:nvSpPr>
          <p:cNvPr id="7" name="TextBox 6"/>
          <p:cNvSpPr txBox="1"/>
          <p:nvPr/>
        </p:nvSpPr>
        <p:spPr>
          <a:xfrm>
            <a:off x="4800600" y="4541855"/>
            <a:ext cx="6744956" cy="1477328"/>
          </a:xfrm>
          <a:prstGeom prst="rect">
            <a:avLst/>
          </a:prstGeom>
          <a:noFill/>
        </p:spPr>
        <p:txBody>
          <a:bodyPr wrap="square" rtlCol="0">
            <a:spAutoFit/>
          </a:bodyPr>
          <a:lstStyle/>
          <a:p>
            <a:r>
              <a:rPr lang="en-US" sz="2400" dirty="0">
                <a:solidFill>
                  <a:schemeClr val="tx1">
                    <a:lumMod val="75000"/>
                    <a:lumOff val="25000"/>
                  </a:schemeClr>
                </a:solidFill>
              </a:rPr>
              <a:t>Taking all this in, can we find a balance between the ideas of </a:t>
            </a:r>
            <a:r>
              <a:rPr lang="en-US" sz="2400" dirty="0">
                <a:solidFill>
                  <a:schemeClr val="accent2"/>
                </a:solidFill>
              </a:rPr>
              <a:t>access for everyone </a:t>
            </a:r>
            <a:r>
              <a:rPr lang="en-US" sz="2400" dirty="0">
                <a:solidFill>
                  <a:schemeClr val="tx1">
                    <a:lumMod val="75000"/>
                    <a:lumOff val="25000"/>
                  </a:schemeClr>
                </a:solidFill>
              </a:rPr>
              <a:t>and a </a:t>
            </a:r>
            <a:r>
              <a:rPr lang="en-US" sz="2400" dirty="0">
                <a:solidFill>
                  <a:schemeClr val="accent2"/>
                </a:solidFill>
              </a:rPr>
              <a:t>healthy state budget</a:t>
            </a:r>
            <a:r>
              <a:rPr lang="en-US" sz="2400" dirty="0"/>
              <a:t> </a:t>
            </a:r>
            <a:r>
              <a:rPr lang="en-US" sz="2400" dirty="0">
                <a:solidFill>
                  <a:schemeClr val="tx1">
                    <a:lumMod val="75000"/>
                    <a:lumOff val="25000"/>
                  </a:schemeClr>
                </a:solidFill>
              </a:rPr>
              <a:t>not dominated by </a:t>
            </a:r>
            <a:r>
              <a:rPr lang="en-US" sz="2400" dirty="0" smtClean="0">
                <a:solidFill>
                  <a:schemeClr val="tx1">
                    <a:lumMod val="75000"/>
                    <a:lumOff val="25000"/>
                  </a:schemeClr>
                </a:solidFill>
              </a:rPr>
              <a:t>health care </a:t>
            </a:r>
            <a:r>
              <a:rPr lang="en-US" sz="2400" dirty="0">
                <a:solidFill>
                  <a:schemeClr val="tx1">
                    <a:lumMod val="75000"/>
                    <a:lumOff val="25000"/>
                  </a:schemeClr>
                </a:solidFill>
              </a:rPr>
              <a:t>costs?</a:t>
            </a:r>
          </a:p>
          <a:p>
            <a:endParaRPr lang="en-US" dirty="0"/>
          </a:p>
        </p:txBody>
      </p:sp>
    </p:spTree>
    <p:extLst>
      <p:ext uri="{BB962C8B-B14F-4D97-AF65-F5344CB8AC3E}">
        <p14:creationId xmlns:p14="http://schemas.microsoft.com/office/powerpoint/2010/main" val="3434155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74422" y="5308457"/>
            <a:ext cx="6131632" cy="584775"/>
          </a:xfrm>
          <a:prstGeom prst="rect">
            <a:avLst/>
          </a:prstGeom>
          <a:noFill/>
        </p:spPr>
        <p:txBody>
          <a:bodyPr wrap="square" rtlCol="0">
            <a:spAutoFit/>
          </a:bodyPr>
          <a:lstStyle/>
          <a:p>
            <a:r>
              <a:rPr lang="en-US" sz="1600" dirty="0" smtClean="0">
                <a:solidFill>
                  <a:schemeClr val="tx1">
                    <a:lumMod val="75000"/>
                    <a:lumOff val="25000"/>
                  </a:schemeClr>
                </a:solidFill>
              </a:rPr>
              <a:t>CDC: “</a:t>
            </a:r>
            <a:r>
              <a:rPr lang="en-US" sz="1600" dirty="0" smtClean="0">
                <a:solidFill>
                  <a:schemeClr val="accent2"/>
                </a:solidFill>
              </a:rPr>
              <a:t>86% </a:t>
            </a:r>
            <a:r>
              <a:rPr lang="en-US" sz="1600" dirty="0" smtClean="0">
                <a:solidFill>
                  <a:schemeClr val="tx1">
                    <a:lumMod val="75000"/>
                    <a:lumOff val="25000"/>
                  </a:schemeClr>
                </a:solidFill>
              </a:rPr>
              <a:t>of nation’s </a:t>
            </a:r>
            <a:r>
              <a:rPr lang="en-US" sz="1600" dirty="0">
                <a:solidFill>
                  <a:schemeClr val="tx1">
                    <a:lumMod val="75000"/>
                    <a:lumOff val="25000"/>
                  </a:schemeClr>
                </a:solidFill>
              </a:rPr>
              <a:t>$2.7 trillion annual health care expenditures are for people with </a:t>
            </a:r>
            <a:r>
              <a:rPr lang="en-US" sz="1600" dirty="0">
                <a:solidFill>
                  <a:schemeClr val="accent2"/>
                </a:solidFill>
              </a:rPr>
              <a:t>chronic and mental health </a:t>
            </a:r>
            <a:r>
              <a:rPr lang="en-US" sz="1600" dirty="0" smtClean="0">
                <a:solidFill>
                  <a:schemeClr val="accent2"/>
                </a:solidFill>
              </a:rPr>
              <a:t>conditions</a:t>
            </a:r>
            <a:r>
              <a:rPr lang="en-US" sz="1600" dirty="0" smtClean="0">
                <a:solidFill>
                  <a:schemeClr val="tx1">
                    <a:lumMod val="75000"/>
                    <a:lumOff val="25000"/>
                  </a:schemeClr>
                </a:solidFill>
              </a:rPr>
              <a:t>.”</a:t>
            </a:r>
            <a:endParaRPr lang="en-US" sz="1600" dirty="0">
              <a:solidFill>
                <a:schemeClr val="tx1">
                  <a:lumMod val="75000"/>
                  <a:lumOff val="25000"/>
                </a:schemeClr>
              </a:solidFill>
            </a:endParaRPr>
          </a:p>
        </p:txBody>
      </p:sp>
      <p:sp>
        <p:nvSpPr>
          <p:cNvPr id="2" name="Title 1"/>
          <p:cNvSpPr>
            <a:spLocks noGrp="1"/>
          </p:cNvSpPr>
          <p:nvPr>
            <p:ph type="title"/>
          </p:nvPr>
        </p:nvSpPr>
        <p:spPr/>
        <p:txBody>
          <a:bodyPr/>
          <a:lstStyle/>
          <a:p>
            <a:pPr algn="ctr"/>
            <a:r>
              <a:rPr lang="en-US" dirty="0" smtClean="0"/>
              <a:t>National Trends in US Health Spending</a:t>
            </a:r>
            <a:endParaRPr lang="en-US" dirty="0"/>
          </a:p>
        </p:txBody>
      </p:sp>
      <p:pic>
        <p:nvPicPr>
          <p:cNvPr id="5" name="Picture 4"/>
          <p:cNvPicPr>
            <a:picLocks noChangeAspect="1"/>
          </p:cNvPicPr>
          <p:nvPr/>
        </p:nvPicPr>
        <p:blipFill>
          <a:blip r:embed="rId3"/>
          <a:stretch>
            <a:fillRect/>
          </a:stretch>
        </p:blipFill>
        <p:spPr>
          <a:xfrm>
            <a:off x="7030087" y="1819275"/>
            <a:ext cx="3606149" cy="4517381"/>
          </a:xfrm>
          <a:prstGeom prst="rect">
            <a:avLst/>
          </a:prstGeom>
        </p:spPr>
      </p:pic>
      <p:pic>
        <p:nvPicPr>
          <p:cNvPr id="8" name="Picture 7"/>
          <p:cNvPicPr>
            <a:picLocks noChangeAspect="1"/>
          </p:cNvPicPr>
          <p:nvPr/>
        </p:nvPicPr>
        <p:blipFill>
          <a:blip r:embed="rId4"/>
          <a:stretch>
            <a:fillRect/>
          </a:stretch>
        </p:blipFill>
        <p:spPr>
          <a:xfrm>
            <a:off x="10429875" y="1819275"/>
            <a:ext cx="1695450" cy="1638300"/>
          </a:xfrm>
          <a:prstGeom prst="rect">
            <a:avLst/>
          </a:prstGeom>
        </p:spPr>
      </p:pic>
      <p:sp>
        <p:nvSpPr>
          <p:cNvPr id="9" name="TextBox 8"/>
          <p:cNvSpPr txBox="1"/>
          <p:nvPr/>
        </p:nvSpPr>
        <p:spPr>
          <a:xfrm>
            <a:off x="10445736" y="4238625"/>
            <a:ext cx="1581150" cy="1754326"/>
          </a:xfrm>
          <a:prstGeom prst="rect">
            <a:avLst/>
          </a:prstGeom>
          <a:noFill/>
        </p:spPr>
        <p:txBody>
          <a:bodyPr wrap="square" rtlCol="0">
            <a:spAutoFit/>
          </a:bodyPr>
          <a:lstStyle/>
          <a:p>
            <a:r>
              <a:rPr lang="en-US" sz="900" u="sng" dirty="0" smtClean="0"/>
              <a:t>Note</a:t>
            </a:r>
            <a:r>
              <a:rPr lang="en-US" sz="900" dirty="0" smtClean="0"/>
              <a:t>:  Total health care spending is defined as the amount spent on health care services across all payers, including patient out-of-pocket payments.</a:t>
            </a:r>
          </a:p>
          <a:p>
            <a:endParaRPr lang="en-US" sz="900" dirty="0"/>
          </a:p>
          <a:p>
            <a:r>
              <a:rPr lang="en-US" sz="900" dirty="0" smtClean="0"/>
              <a:t>Average utilization is presented; not everyone uses a particular service in a given year, especially inpatient stays and ED visits.</a:t>
            </a:r>
            <a:endParaRPr lang="en-US" sz="900" dirty="0"/>
          </a:p>
        </p:txBody>
      </p:sp>
      <p:graphicFrame>
        <p:nvGraphicFramePr>
          <p:cNvPr id="11" name="Object 2"/>
          <p:cNvGraphicFramePr>
            <a:graphicFrameLocks/>
          </p:cNvGraphicFramePr>
          <p:nvPr>
            <p:extLst>
              <p:ext uri="{D42A27DB-BD31-4B8C-83A1-F6EECF244321}">
                <p14:modId xmlns:p14="http://schemas.microsoft.com/office/powerpoint/2010/main" val="1600559922"/>
              </p:ext>
            </p:extLst>
          </p:nvPr>
        </p:nvGraphicFramePr>
        <p:xfrm>
          <a:off x="405114" y="2003534"/>
          <a:ext cx="6470248" cy="3179763"/>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10445736" y="4238625"/>
            <a:ext cx="1581150" cy="175432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60810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3777</TotalTime>
  <Words>1606</Words>
  <Application>Microsoft Office PowerPoint</Application>
  <PresentationFormat>Widescreen</PresentationFormat>
  <Paragraphs>184</Paragraphs>
  <Slides>20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Times New Roman</vt:lpstr>
      <vt:lpstr>Wingdings</vt:lpstr>
      <vt:lpstr>Wingdings 2</vt:lpstr>
      <vt:lpstr>Retrospect</vt:lpstr>
      <vt:lpstr>Missouri Healthcare:  Past, Present, and Future  MOHealthNet Oversight Committee Meeting December 12th, 2017</vt:lpstr>
      <vt:lpstr>Overview of Presentation Today</vt:lpstr>
      <vt:lpstr>Background/ Context</vt:lpstr>
      <vt:lpstr>Percent Uninsured in Missouri and U.S., 2008-16</vt:lpstr>
      <vt:lpstr>Missouri’s Healthcare Providers Trained</vt:lpstr>
      <vt:lpstr>Missourians’ Health</vt:lpstr>
      <vt:lpstr>The Role of Aging</vt:lpstr>
      <vt:lpstr>Health Spending</vt:lpstr>
      <vt:lpstr>National Trends in US Health Spending</vt:lpstr>
      <vt:lpstr>Costs Due to Chronic Conditions</vt:lpstr>
      <vt:lpstr>Indirect Costs: Uncompensated Care</vt:lpstr>
      <vt:lpstr>Direct Costs to Missouri Medicaid</vt:lpstr>
      <vt:lpstr>Unpacking Medicaid Spending Growth</vt:lpstr>
      <vt:lpstr>More on Medicaid Spending Trends</vt:lpstr>
      <vt:lpstr>Transforming Healthcare in Missouri</vt:lpstr>
      <vt:lpstr>Transforming Healthcare  in Missouri Event</vt:lpstr>
      <vt:lpstr>Selected Policy Suggestions from the Event</vt:lpstr>
      <vt:lpstr>Selected Policy Suggestions from the Event</vt:lpstr>
      <vt:lpstr>Background Material</vt:lpstr>
      <vt:lpstr>Questions?</vt:lpstr>
    </vt:vector>
  </TitlesOfParts>
  <Company>Washington University in St. Louis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Upcoming CHEPAR Meetings</dc:title>
  <dc:creator>Leah Kemper</dc:creator>
  <cp:lastModifiedBy>Kemna, Luann</cp:lastModifiedBy>
  <cp:revision>218</cp:revision>
  <cp:lastPrinted>2017-10-13T03:18:15Z</cp:lastPrinted>
  <dcterms:created xsi:type="dcterms:W3CDTF">2016-09-08T04:33:33Z</dcterms:created>
  <dcterms:modified xsi:type="dcterms:W3CDTF">2023-10-18T14:29:39Z</dcterms:modified>
</cp:coreProperties>
</file>